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sldIdLst>
    <p:sldId id="256" r:id="rId6"/>
    <p:sldId id="257" r:id="rId7"/>
    <p:sldId id="258" r:id="rId8"/>
    <p:sldId id="275" r:id="rId9"/>
    <p:sldId id="259" r:id="rId10"/>
    <p:sldId id="263" r:id="rId11"/>
    <p:sldId id="260" r:id="rId12"/>
    <p:sldId id="267" r:id="rId13"/>
    <p:sldId id="264" r:id="rId14"/>
    <p:sldId id="266" r:id="rId15"/>
    <p:sldId id="268" r:id="rId16"/>
    <p:sldId id="261" r:id="rId17"/>
    <p:sldId id="269" r:id="rId18"/>
    <p:sldId id="271" r:id="rId19"/>
    <p:sldId id="272" r:id="rId20"/>
    <p:sldId id="273" r:id="rId21"/>
    <p:sldId id="262" r:id="rId22"/>
  </p:sldIdLst>
  <p:sldSz cx="18288000" cy="10287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Gaegu Bold" panose="020B0604020202020204" charset="0"/>
      <p:regular r:id="rId29"/>
    </p:embeddedFont>
    <p:embeddedFont>
      <p:font typeface="Nunito Sans Regular" panose="020B0604020202020204" charset="0"/>
      <p:regular r:id="rId30"/>
    </p:embeddedFont>
    <p:embeddedFont>
      <p:font typeface="Nunito Sans Regular Bold" panose="020B0604020202020204" charset="0"/>
      <p:regular r:id="rId31"/>
    </p:embeddedFont>
    <p:embeddedFont>
      <p:font typeface="Pangolin"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9623"/>
    <a:srgbClr val="597859"/>
    <a:srgbClr val="498548"/>
    <a:srgbClr val="DB9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EA22B5-5827-45DE-8207-AF0BF978DBAD}" v="444" dt="2021-11-05T13:57:32.146"/>
    <p1510:client id="{892F95BF-266D-42B7-B38D-3746CBCE9A2B}" v="11" dt="2021-11-05T03:04:00.237"/>
    <p1510:client id="{A510294B-292F-47D9-86B9-0413D06B28BD}" v="78" dt="2021-11-04T02:17:28.472"/>
    <p1510:client id="{A738DD1E-AAD9-4AA3-ADFA-2ADD9F25DB89}" v="8" dt="2021-11-04T02:26:05.135"/>
    <p1510:client id="{B31C8094-05B5-4EB1-9505-81004DCED8C5}" v="80" dt="2021-11-04T12:33:11.036"/>
    <p1510:client id="{BE39E4DC-5E8A-4B79-AE62-9F5A097FF6FC}" v="749" dt="2021-11-05T03:58:55.422"/>
    <p1510:client id="{CC6512A5-692C-42B2-B43D-37F24F2E4460}" v="423" dt="2021-11-05T02:06:00.078"/>
    <p1510:client id="{EC598765-AC58-4CEA-A773-1FFF9A978B83}" v="1" dt="2021-11-04T02:18:46.6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988"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72864" y="2900243"/>
            <a:ext cx="13292466" cy="2001211"/>
          </a:xfrm>
        </p:spPr>
        <p:txBody>
          <a:bodyPr/>
          <a:lstStyle/>
          <a:p>
            <a:r>
              <a:rPr lang="en-US"/>
              <a:t>Click to edit Master title style</a:t>
            </a:r>
          </a:p>
        </p:txBody>
      </p:sp>
      <p:sp>
        <p:nvSpPr>
          <p:cNvPr id="3" name="Subtitle 2"/>
          <p:cNvSpPr>
            <a:spLocks noGrp="1"/>
          </p:cNvSpPr>
          <p:nvPr>
            <p:ph type="subTitle" idx="1"/>
          </p:nvPr>
        </p:nvSpPr>
        <p:spPr>
          <a:xfrm>
            <a:off x="2345729" y="5290457"/>
            <a:ext cx="10946736" cy="2385892"/>
          </a:xfrm>
        </p:spPr>
        <p:txBody>
          <a:bodyPr/>
          <a:lstStyle>
            <a:lvl1pPr marL="0" indent="0" algn="ctr">
              <a:buNone/>
              <a:defRPr>
                <a:solidFill>
                  <a:schemeClr val="tx1">
                    <a:tint val="75000"/>
                  </a:schemeClr>
                </a:solidFill>
              </a:defRPr>
            </a:lvl1pPr>
            <a:lvl2pPr marL="622386" indent="0" algn="ctr">
              <a:buNone/>
              <a:defRPr>
                <a:solidFill>
                  <a:schemeClr val="tx1">
                    <a:tint val="75000"/>
                  </a:schemeClr>
                </a:solidFill>
              </a:defRPr>
            </a:lvl2pPr>
            <a:lvl3pPr marL="1244773" indent="0" algn="ctr">
              <a:buNone/>
              <a:defRPr>
                <a:solidFill>
                  <a:schemeClr val="tx1">
                    <a:tint val="75000"/>
                  </a:schemeClr>
                </a:solidFill>
              </a:defRPr>
            </a:lvl3pPr>
            <a:lvl4pPr marL="1867159" indent="0" algn="ctr">
              <a:buNone/>
              <a:defRPr>
                <a:solidFill>
                  <a:schemeClr val="tx1">
                    <a:tint val="75000"/>
                  </a:schemeClr>
                </a:solidFill>
              </a:defRPr>
            </a:lvl4pPr>
            <a:lvl5pPr marL="2489545" indent="0" algn="ctr">
              <a:buNone/>
              <a:defRPr>
                <a:solidFill>
                  <a:schemeClr val="tx1">
                    <a:tint val="75000"/>
                  </a:schemeClr>
                </a:solidFill>
              </a:defRPr>
            </a:lvl5pPr>
            <a:lvl6pPr marL="3111932" indent="0" algn="ctr">
              <a:buNone/>
              <a:defRPr>
                <a:solidFill>
                  <a:schemeClr val="tx1">
                    <a:tint val="75000"/>
                  </a:schemeClr>
                </a:solidFill>
              </a:defRPr>
            </a:lvl6pPr>
            <a:lvl7pPr marL="3734318" indent="0" algn="ctr">
              <a:buNone/>
              <a:defRPr>
                <a:solidFill>
                  <a:schemeClr val="tx1">
                    <a:tint val="75000"/>
                  </a:schemeClr>
                </a:solidFill>
              </a:defRPr>
            </a:lvl7pPr>
            <a:lvl8pPr marL="4356705" indent="0" algn="ctr">
              <a:buNone/>
              <a:defRPr>
                <a:solidFill>
                  <a:schemeClr val="tx1">
                    <a:tint val="75000"/>
                  </a:schemeClr>
                </a:solidFill>
              </a:defRPr>
            </a:lvl8pPr>
            <a:lvl9pPr marL="497909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2994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7757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35309" y="5999310"/>
            <a:ext cx="13292466" cy="1854253"/>
          </a:xfrm>
        </p:spPr>
        <p:txBody>
          <a:bodyPr anchor="t"/>
          <a:lstStyle>
            <a:lvl1pPr algn="l">
              <a:defRPr sz="5445" b="1" cap="all"/>
            </a:lvl1pPr>
          </a:lstStyle>
          <a:p>
            <a:r>
              <a:rPr lang="en-US"/>
              <a:t>Click to edit Master title style</a:t>
            </a:r>
          </a:p>
        </p:txBody>
      </p:sp>
      <p:sp>
        <p:nvSpPr>
          <p:cNvPr id="3" name="Text Placeholder 2"/>
          <p:cNvSpPr>
            <a:spLocks noGrp="1"/>
          </p:cNvSpPr>
          <p:nvPr>
            <p:ph type="body" idx="1"/>
          </p:nvPr>
        </p:nvSpPr>
        <p:spPr>
          <a:xfrm>
            <a:off x="1235309" y="3957039"/>
            <a:ext cx="13292466" cy="2042271"/>
          </a:xfrm>
        </p:spPr>
        <p:txBody>
          <a:bodyPr anchor="b"/>
          <a:lstStyle>
            <a:lvl1pPr marL="0" indent="0">
              <a:buNone/>
              <a:defRPr sz="2723">
                <a:solidFill>
                  <a:schemeClr val="tx1">
                    <a:tint val="75000"/>
                  </a:schemeClr>
                </a:solidFill>
              </a:defRPr>
            </a:lvl1pPr>
            <a:lvl2pPr marL="622386" indent="0">
              <a:buNone/>
              <a:defRPr sz="2450">
                <a:solidFill>
                  <a:schemeClr val="tx1">
                    <a:tint val="75000"/>
                  </a:schemeClr>
                </a:solidFill>
              </a:defRPr>
            </a:lvl2pPr>
            <a:lvl3pPr marL="1244773" indent="0">
              <a:buNone/>
              <a:defRPr sz="2178">
                <a:solidFill>
                  <a:schemeClr val="tx1">
                    <a:tint val="75000"/>
                  </a:schemeClr>
                </a:solidFill>
              </a:defRPr>
            </a:lvl3pPr>
            <a:lvl4pPr marL="1867159" indent="0">
              <a:buNone/>
              <a:defRPr sz="1906">
                <a:solidFill>
                  <a:schemeClr val="tx1">
                    <a:tint val="75000"/>
                  </a:schemeClr>
                </a:solidFill>
              </a:defRPr>
            </a:lvl4pPr>
            <a:lvl5pPr marL="2489545" indent="0">
              <a:buNone/>
              <a:defRPr sz="1906">
                <a:solidFill>
                  <a:schemeClr val="tx1">
                    <a:tint val="75000"/>
                  </a:schemeClr>
                </a:solidFill>
              </a:defRPr>
            </a:lvl5pPr>
            <a:lvl6pPr marL="3111932" indent="0">
              <a:buNone/>
              <a:defRPr sz="1906">
                <a:solidFill>
                  <a:schemeClr val="tx1">
                    <a:tint val="75000"/>
                  </a:schemeClr>
                </a:solidFill>
              </a:defRPr>
            </a:lvl6pPr>
            <a:lvl7pPr marL="3734318" indent="0">
              <a:buNone/>
              <a:defRPr sz="1906">
                <a:solidFill>
                  <a:schemeClr val="tx1">
                    <a:tint val="75000"/>
                  </a:schemeClr>
                </a:solidFill>
              </a:defRPr>
            </a:lvl7pPr>
            <a:lvl8pPr marL="4356705" indent="0">
              <a:buNone/>
              <a:defRPr sz="1906">
                <a:solidFill>
                  <a:schemeClr val="tx1">
                    <a:tint val="75000"/>
                  </a:schemeClr>
                </a:solidFill>
              </a:defRPr>
            </a:lvl8pPr>
            <a:lvl9pPr marL="4979091" indent="0">
              <a:buNone/>
              <a:defRPr sz="190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4231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81910" y="2178424"/>
            <a:ext cx="6906869" cy="6161395"/>
          </a:xfrm>
        </p:spPr>
        <p:txBody>
          <a:bodyPr/>
          <a:lstStyle>
            <a:lvl1pPr>
              <a:defRPr sz="3812"/>
            </a:lvl1pPr>
            <a:lvl2pPr>
              <a:defRPr sz="3267"/>
            </a:lvl2pPr>
            <a:lvl3pPr>
              <a:defRPr sz="2723"/>
            </a:lvl3pPr>
            <a:lvl4pPr>
              <a:defRPr sz="2450"/>
            </a:lvl4pPr>
            <a:lvl5pPr>
              <a:defRPr sz="2450"/>
            </a:lvl5pPr>
            <a:lvl6pPr>
              <a:defRPr sz="2450"/>
            </a:lvl6pPr>
            <a:lvl7pPr>
              <a:defRPr sz="2450"/>
            </a:lvl7pPr>
            <a:lvl8pPr>
              <a:defRPr sz="2450"/>
            </a:lvl8pPr>
            <a:lvl9pPr>
              <a:defRPr sz="24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49416" y="2178424"/>
            <a:ext cx="6906869" cy="6161395"/>
          </a:xfrm>
        </p:spPr>
        <p:txBody>
          <a:bodyPr/>
          <a:lstStyle>
            <a:lvl1pPr>
              <a:defRPr sz="3812"/>
            </a:lvl1pPr>
            <a:lvl2pPr>
              <a:defRPr sz="3267"/>
            </a:lvl2pPr>
            <a:lvl3pPr>
              <a:defRPr sz="2723"/>
            </a:lvl3pPr>
            <a:lvl4pPr>
              <a:defRPr sz="2450"/>
            </a:lvl4pPr>
            <a:lvl5pPr>
              <a:defRPr sz="2450"/>
            </a:lvl5pPr>
            <a:lvl6pPr>
              <a:defRPr sz="2450"/>
            </a:lvl6pPr>
            <a:lvl7pPr>
              <a:defRPr sz="2450"/>
            </a:lvl7pPr>
            <a:lvl8pPr>
              <a:defRPr sz="2450"/>
            </a:lvl8pPr>
            <a:lvl9pPr>
              <a:defRPr sz="24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5480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81910" y="2089817"/>
            <a:ext cx="6909585" cy="870937"/>
          </a:xfrm>
        </p:spPr>
        <p:txBody>
          <a:bodyPr anchor="b"/>
          <a:lstStyle>
            <a:lvl1pPr marL="0" indent="0">
              <a:buNone/>
              <a:defRPr sz="3267" b="1"/>
            </a:lvl1pPr>
            <a:lvl2pPr marL="622386" indent="0">
              <a:buNone/>
              <a:defRPr sz="2723" b="1"/>
            </a:lvl2pPr>
            <a:lvl3pPr marL="1244773" indent="0">
              <a:buNone/>
              <a:defRPr sz="2450" b="1"/>
            </a:lvl3pPr>
            <a:lvl4pPr marL="1867159" indent="0">
              <a:buNone/>
              <a:defRPr sz="2178" b="1"/>
            </a:lvl4pPr>
            <a:lvl5pPr marL="2489545" indent="0">
              <a:buNone/>
              <a:defRPr sz="2178" b="1"/>
            </a:lvl5pPr>
            <a:lvl6pPr marL="3111932" indent="0">
              <a:buNone/>
              <a:defRPr sz="2178" b="1"/>
            </a:lvl6pPr>
            <a:lvl7pPr marL="3734318" indent="0">
              <a:buNone/>
              <a:defRPr sz="2178" b="1"/>
            </a:lvl7pPr>
            <a:lvl8pPr marL="4356705" indent="0">
              <a:buNone/>
              <a:defRPr sz="2178" b="1"/>
            </a:lvl8pPr>
            <a:lvl9pPr marL="4979091" indent="0">
              <a:buNone/>
              <a:defRPr sz="2178" b="1"/>
            </a:lvl9pPr>
          </a:lstStyle>
          <a:p>
            <a:pPr lvl="0"/>
            <a:r>
              <a:rPr lang="en-US"/>
              <a:t>Click to edit Master text styles</a:t>
            </a:r>
          </a:p>
        </p:txBody>
      </p:sp>
      <p:sp>
        <p:nvSpPr>
          <p:cNvPr id="4" name="Content Placeholder 3"/>
          <p:cNvSpPr>
            <a:spLocks noGrp="1"/>
          </p:cNvSpPr>
          <p:nvPr>
            <p:ph sz="half" idx="2"/>
          </p:nvPr>
        </p:nvSpPr>
        <p:spPr>
          <a:xfrm>
            <a:off x="781910" y="2960754"/>
            <a:ext cx="6909585" cy="5379064"/>
          </a:xfrm>
        </p:spPr>
        <p:txBody>
          <a:bodyPr/>
          <a:lstStyle>
            <a:lvl1pPr>
              <a:defRPr sz="3267"/>
            </a:lvl1pPr>
            <a:lvl2pPr>
              <a:defRPr sz="2723"/>
            </a:lvl2pPr>
            <a:lvl3pPr>
              <a:defRPr sz="2450"/>
            </a:lvl3pPr>
            <a:lvl4pPr>
              <a:defRPr sz="2178"/>
            </a:lvl4pPr>
            <a:lvl5pPr>
              <a:defRPr sz="2178"/>
            </a:lvl5pPr>
            <a:lvl6pPr>
              <a:defRPr sz="2178"/>
            </a:lvl6pPr>
            <a:lvl7pPr>
              <a:defRPr sz="2178"/>
            </a:lvl7pPr>
            <a:lvl8pPr>
              <a:defRPr sz="2178"/>
            </a:lvl8pPr>
            <a:lvl9pPr>
              <a:defRPr sz="21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943987" y="2089817"/>
            <a:ext cx="6912299" cy="870937"/>
          </a:xfrm>
        </p:spPr>
        <p:txBody>
          <a:bodyPr anchor="b"/>
          <a:lstStyle>
            <a:lvl1pPr marL="0" indent="0">
              <a:buNone/>
              <a:defRPr sz="3267" b="1"/>
            </a:lvl1pPr>
            <a:lvl2pPr marL="622386" indent="0">
              <a:buNone/>
              <a:defRPr sz="2723" b="1"/>
            </a:lvl2pPr>
            <a:lvl3pPr marL="1244773" indent="0">
              <a:buNone/>
              <a:defRPr sz="2450" b="1"/>
            </a:lvl3pPr>
            <a:lvl4pPr marL="1867159" indent="0">
              <a:buNone/>
              <a:defRPr sz="2178" b="1"/>
            </a:lvl4pPr>
            <a:lvl5pPr marL="2489545" indent="0">
              <a:buNone/>
              <a:defRPr sz="2178" b="1"/>
            </a:lvl5pPr>
            <a:lvl6pPr marL="3111932" indent="0">
              <a:buNone/>
              <a:defRPr sz="2178" b="1"/>
            </a:lvl6pPr>
            <a:lvl7pPr marL="3734318" indent="0">
              <a:buNone/>
              <a:defRPr sz="2178" b="1"/>
            </a:lvl7pPr>
            <a:lvl8pPr marL="4356705" indent="0">
              <a:buNone/>
              <a:defRPr sz="2178" b="1"/>
            </a:lvl8pPr>
            <a:lvl9pPr marL="4979091" indent="0">
              <a:buNone/>
              <a:defRPr sz="2178" b="1"/>
            </a:lvl9pPr>
          </a:lstStyle>
          <a:p>
            <a:pPr lvl="0"/>
            <a:r>
              <a:rPr lang="en-US"/>
              <a:t>Click to edit Master text styles</a:t>
            </a:r>
          </a:p>
        </p:txBody>
      </p:sp>
      <p:sp>
        <p:nvSpPr>
          <p:cNvPr id="6" name="Content Placeholder 5"/>
          <p:cNvSpPr>
            <a:spLocks noGrp="1"/>
          </p:cNvSpPr>
          <p:nvPr>
            <p:ph sz="quarter" idx="4"/>
          </p:nvPr>
        </p:nvSpPr>
        <p:spPr>
          <a:xfrm>
            <a:off x="7943987" y="2960754"/>
            <a:ext cx="6912299" cy="5379064"/>
          </a:xfrm>
        </p:spPr>
        <p:txBody>
          <a:bodyPr/>
          <a:lstStyle>
            <a:lvl1pPr>
              <a:defRPr sz="3267"/>
            </a:lvl1pPr>
            <a:lvl2pPr>
              <a:defRPr sz="2723"/>
            </a:lvl2pPr>
            <a:lvl3pPr>
              <a:defRPr sz="2450"/>
            </a:lvl3pPr>
            <a:lvl4pPr>
              <a:defRPr sz="2178"/>
            </a:lvl4pPr>
            <a:lvl5pPr>
              <a:defRPr sz="2178"/>
            </a:lvl5pPr>
            <a:lvl6pPr>
              <a:defRPr sz="2178"/>
            </a:lvl6pPr>
            <a:lvl7pPr>
              <a:defRPr sz="2178"/>
            </a:lvl7pPr>
            <a:lvl8pPr>
              <a:defRPr sz="2178"/>
            </a:lvl8pPr>
            <a:lvl9pPr>
              <a:defRPr sz="21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27857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5980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3722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1911" y="371715"/>
            <a:ext cx="5144858" cy="1581950"/>
          </a:xfrm>
        </p:spPr>
        <p:txBody>
          <a:bodyPr anchor="b"/>
          <a:lstStyle>
            <a:lvl1pPr algn="l">
              <a:defRPr sz="2723" b="1"/>
            </a:lvl1pPr>
          </a:lstStyle>
          <a:p>
            <a:r>
              <a:rPr lang="en-US"/>
              <a:t>Click to edit Master title style</a:t>
            </a:r>
          </a:p>
        </p:txBody>
      </p:sp>
      <p:sp>
        <p:nvSpPr>
          <p:cNvPr id="3" name="Content Placeholder 2"/>
          <p:cNvSpPr>
            <a:spLocks noGrp="1"/>
          </p:cNvSpPr>
          <p:nvPr>
            <p:ph idx="1"/>
          </p:nvPr>
        </p:nvSpPr>
        <p:spPr>
          <a:xfrm>
            <a:off x="6114100" y="371716"/>
            <a:ext cx="8742185" cy="7968103"/>
          </a:xfrm>
        </p:spPr>
        <p:txBody>
          <a:bodyPr/>
          <a:lstStyle>
            <a:lvl1pPr>
              <a:defRPr sz="4356"/>
            </a:lvl1pPr>
            <a:lvl2pPr>
              <a:defRPr sz="3812"/>
            </a:lvl2pPr>
            <a:lvl3pPr>
              <a:defRPr sz="3267"/>
            </a:lvl3pPr>
            <a:lvl4pPr>
              <a:defRPr sz="2723"/>
            </a:lvl4pPr>
            <a:lvl5pPr>
              <a:defRPr sz="2723"/>
            </a:lvl5pPr>
            <a:lvl6pPr>
              <a:defRPr sz="2723"/>
            </a:lvl6pPr>
            <a:lvl7pPr>
              <a:defRPr sz="2723"/>
            </a:lvl7pPr>
            <a:lvl8pPr>
              <a:defRPr sz="2723"/>
            </a:lvl8pPr>
            <a:lvl9pPr>
              <a:defRPr sz="272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81911" y="1953666"/>
            <a:ext cx="5144858" cy="6386153"/>
          </a:xfrm>
        </p:spPr>
        <p:txBody>
          <a:bodyPr/>
          <a:lstStyle>
            <a:lvl1pPr marL="0" indent="0">
              <a:buNone/>
              <a:defRPr sz="1906"/>
            </a:lvl1pPr>
            <a:lvl2pPr marL="622386" indent="0">
              <a:buNone/>
              <a:defRPr sz="1634"/>
            </a:lvl2pPr>
            <a:lvl3pPr marL="1244773" indent="0">
              <a:buNone/>
              <a:defRPr sz="1361"/>
            </a:lvl3pPr>
            <a:lvl4pPr marL="1867159" indent="0">
              <a:buNone/>
              <a:defRPr sz="1225"/>
            </a:lvl4pPr>
            <a:lvl5pPr marL="2489545" indent="0">
              <a:buNone/>
              <a:defRPr sz="1225"/>
            </a:lvl5pPr>
            <a:lvl6pPr marL="3111932" indent="0">
              <a:buNone/>
              <a:defRPr sz="1225"/>
            </a:lvl6pPr>
            <a:lvl7pPr marL="3734318" indent="0">
              <a:buNone/>
              <a:defRPr sz="1225"/>
            </a:lvl7pPr>
            <a:lvl8pPr marL="4356705" indent="0">
              <a:buNone/>
              <a:defRPr sz="1225"/>
            </a:lvl8pPr>
            <a:lvl9pPr marL="4979091" indent="0">
              <a:buNone/>
              <a:defRPr sz="12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6667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65196" y="6535270"/>
            <a:ext cx="9382917" cy="771526"/>
          </a:xfrm>
        </p:spPr>
        <p:txBody>
          <a:bodyPr anchor="b"/>
          <a:lstStyle>
            <a:lvl1pPr algn="l">
              <a:defRPr sz="2723" b="1"/>
            </a:lvl1pPr>
          </a:lstStyle>
          <a:p>
            <a:r>
              <a:rPr lang="en-US"/>
              <a:t>Click to edit Master title style</a:t>
            </a:r>
          </a:p>
        </p:txBody>
      </p:sp>
      <p:sp>
        <p:nvSpPr>
          <p:cNvPr id="3" name="Picture Placeholder 2"/>
          <p:cNvSpPr>
            <a:spLocks noGrp="1"/>
          </p:cNvSpPr>
          <p:nvPr>
            <p:ph type="pic" idx="1"/>
          </p:nvPr>
        </p:nvSpPr>
        <p:spPr>
          <a:xfrm>
            <a:off x="3065196" y="834198"/>
            <a:ext cx="9382917" cy="5601661"/>
          </a:xfrm>
        </p:spPr>
        <p:txBody>
          <a:bodyPr/>
          <a:lstStyle>
            <a:lvl1pPr marL="0" indent="0">
              <a:buNone/>
              <a:defRPr sz="4356"/>
            </a:lvl1pPr>
            <a:lvl2pPr marL="622386" indent="0">
              <a:buNone/>
              <a:defRPr sz="3812"/>
            </a:lvl2pPr>
            <a:lvl3pPr marL="1244773" indent="0">
              <a:buNone/>
              <a:defRPr sz="3267"/>
            </a:lvl3pPr>
            <a:lvl4pPr marL="1867159" indent="0">
              <a:buNone/>
              <a:defRPr sz="2723"/>
            </a:lvl4pPr>
            <a:lvl5pPr marL="2489545" indent="0">
              <a:buNone/>
              <a:defRPr sz="2723"/>
            </a:lvl5pPr>
            <a:lvl6pPr marL="3111932" indent="0">
              <a:buNone/>
              <a:defRPr sz="2723"/>
            </a:lvl6pPr>
            <a:lvl7pPr marL="3734318" indent="0">
              <a:buNone/>
              <a:defRPr sz="2723"/>
            </a:lvl7pPr>
            <a:lvl8pPr marL="4356705" indent="0">
              <a:buNone/>
              <a:defRPr sz="2723"/>
            </a:lvl8pPr>
            <a:lvl9pPr marL="4979091" indent="0">
              <a:buNone/>
              <a:defRPr sz="2723"/>
            </a:lvl9pPr>
          </a:lstStyle>
          <a:p>
            <a:endParaRPr lang="en-US"/>
          </a:p>
        </p:txBody>
      </p:sp>
      <p:sp>
        <p:nvSpPr>
          <p:cNvPr id="4" name="Text Placeholder 3"/>
          <p:cNvSpPr>
            <a:spLocks noGrp="1"/>
          </p:cNvSpPr>
          <p:nvPr>
            <p:ph type="body" sz="half" idx="2"/>
          </p:nvPr>
        </p:nvSpPr>
        <p:spPr>
          <a:xfrm>
            <a:off x="3065196" y="7306797"/>
            <a:ext cx="9382917" cy="1095694"/>
          </a:xfrm>
        </p:spPr>
        <p:txBody>
          <a:bodyPr/>
          <a:lstStyle>
            <a:lvl1pPr marL="0" indent="0">
              <a:buNone/>
              <a:defRPr sz="1906"/>
            </a:lvl1pPr>
            <a:lvl2pPr marL="622386" indent="0">
              <a:buNone/>
              <a:defRPr sz="1634"/>
            </a:lvl2pPr>
            <a:lvl3pPr marL="1244773" indent="0">
              <a:buNone/>
              <a:defRPr sz="1361"/>
            </a:lvl3pPr>
            <a:lvl4pPr marL="1867159" indent="0">
              <a:buNone/>
              <a:defRPr sz="1225"/>
            </a:lvl4pPr>
            <a:lvl5pPr marL="2489545" indent="0">
              <a:buNone/>
              <a:defRPr sz="1225"/>
            </a:lvl5pPr>
            <a:lvl6pPr marL="3111932" indent="0">
              <a:buNone/>
              <a:defRPr sz="1225"/>
            </a:lvl6pPr>
            <a:lvl7pPr marL="3734318" indent="0">
              <a:buNone/>
              <a:defRPr sz="1225"/>
            </a:lvl7pPr>
            <a:lvl8pPr marL="4356705" indent="0">
              <a:buNone/>
              <a:defRPr sz="1225"/>
            </a:lvl8pPr>
            <a:lvl9pPr marL="4979091" indent="0">
              <a:buNone/>
              <a:defRPr sz="12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3840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6728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337691" y="373877"/>
            <a:ext cx="3518594" cy="79659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81910" y="373877"/>
            <a:ext cx="10295145" cy="79659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272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1910" y="373877"/>
            <a:ext cx="14074375" cy="15560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81910" y="2178424"/>
            <a:ext cx="14074375" cy="61613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1910" y="8653183"/>
            <a:ext cx="3648912" cy="497061"/>
          </a:xfrm>
          <a:prstGeom prst="rect">
            <a:avLst/>
          </a:prstGeom>
        </p:spPr>
        <p:txBody>
          <a:bodyPr vert="horz" lIns="91440" tIns="45720" rIns="91440" bIns="45720" rtlCol="0" anchor="ctr"/>
          <a:lstStyle>
            <a:lvl1pPr algn="l">
              <a:defRPr sz="1634">
                <a:solidFill>
                  <a:schemeClr val="tx1">
                    <a:tint val="75000"/>
                  </a:schemeClr>
                </a:solidFill>
              </a:defRPr>
            </a:lvl1pPr>
          </a:lstStyle>
          <a:p>
            <a:fld id="{1D8BD707-D9CF-40AE-B4C6-C98DA3205C09}" type="datetimeFigureOut">
              <a:rPr lang="en-US" smtClean="0"/>
              <a:pPr/>
              <a:t>11/5/2021</a:t>
            </a:fld>
            <a:endParaRPr lang="en-US"/>
          </a:p>
        </p:txBody>
      </p:sp>
      <p:sp>
        <p:nvSpPr>
          <p:cNvPr id="5" name="Footer Placeholder 4"/>
          <p:cNvSpPr>
            <a:spLocks noGrp="1"/>
          </p:cNvSpPr>
          <p:nvPr>
            <p:ph type="ftr" sz="quarter" idx="3"/>
          </p:nvPr>
        </p:nvSpPr>
        <p:spPr>
          <a:xfrm>
            <a:off x="5343050" y="8653183"/>
            <a:ext cx="4952095" cy="497061"/>
          </a:xfrm>
          <a:prstGeom prst="rect">
            <a:avLst/>
          </a:prstGeom>
        </p:spPr>
        <p:txBody>
          <a:bodyPr vert="horz" lIns="91440" tIns="45720" rIns="91440" bIns="45720" rtlCol="0" anchor="ctr"/>
          <a:lstStyle>
            <a:lvl1pPr algn="ctr">
              <a:defRPr sz="163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07373" y="8653183"/>
            <a:ext cx="3648912" cy="497061"/>
          </a:xfrm>
          <a:prstGeom prst="rect">
            <a:avLst/>
          </a:prstGeom>
        </p:spPr>
        <p:txBody>
          <a:bodyPr vert="horz" lIns="91440" tIns="45720" rIns="91440" bIns="45720" rtlCol="0" anchor="ctr"/>
          <a:lstStyle>
            <a:lvl1pPr algn="r">
              <a:defRPr sz="163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54129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44773" rtl="0" eaLnBrk="1" latinLnBrk="0" hangingPunct="1">
        <a:spcBef>
          <a:spcPct val="0"/>
        </a:spcBef>
        <a:buNone/>
        <a:defRPr sz="5990" kern="1200">
          <a:solidFill>
            <a:schemeClr val="tx1"/>
          </a:solidFill>
          <a:latin typeface="+mj-lt"/>
          <a:ea typeface="+mj-ea"/>
          <a:cs typeface="+mj-cs"/>
        </a:defRPr>
      </a:lvl1pPr>
    </p:titleStyle>
    <p:bodyStyle>
      <a:lvl1pPr marL="466790" indent="-466790" algn="l" defTabSz="1244773" rtl="0" eaLnBrk="1" latinLnBrk="0" hangingPunct="1">
        <a:spcBef>
          <a:spcPct val="20000"/>
        </a:spcBef>
        <a:buFont typeface="Arial" pitchFamily="34" charset="0"/>
        <a:buChar char="•"/>
        <a:defRPr sz="4356" kern="1200">
          <a:solidFill>
            <a:schemeClr val="tx1"/>
          </a:solidFill>
          <a:latin typeface="+mn-lt"/>
          <a:ea typeface="+mn-ea"/>
          <a:cs typeface="+mn-cs"/>
        </a:defRPr>
      </a:lvl1pPr>
      <a:lvl2pPr marL="1011378" indent="-388991" algn="l" defTabSz="1244773" rtl="0" eaLnBrk="1" latinLnBrk="0" hangingPunct="1">
        <a:spcBef>
          <a:spcPct val="20000"/>
        </a:spcBef>
        <a:buFont typeface="Arial" pitchFamily="34" charset="0"/>
        <a:buChar char="–"/>
        <a:defRPr sz="3812" kern="1200">
          <a:solidFill>
            <a:schemeClr val="tx1"/>
          </a:solidFill>
          <a:latin typeface="+mn-lt"/>
          <a:ea typeface="+mn-ea"/>
          <a:cs typeface="+mn-cs"/>
        </a:defRPr>
      </a:lvl2pPr>
      <a:lvl3pPr marL="1555966" indent="-311193" algn="l" defTabSz="1244773" rtl="0" eaLnBrk="1" latinLnBrk="0" hangingPunct="1">
        <a:spcBef>
          <a:spcPct val="20000"/>
        </a:spcBef>
        <a:buFont typeface="Arial" pitchFamily="34" charset="0"/>
        <a:buChar char="•"/>
        <a:defRPr sz="3267" kern="1200">
          <a:solidFill>
            <a:schemeClr val="tx1"/>
          </a:solidFill>
          <a:latin typeface="+mn-lt"/>
          <a:ea typeface="+mn-ea"/>
          <a:cs typeface="+mn-cs"/>
        </a:defRPr>
      </a:lvl3pPr>
      <a:lvl4pPr marL="2178352" indent="-311193" algn="l" defTabSz="1244773" rtl="0" eaLnBrk="1" latinLnBrk="0" hangingPunct="1">
        <a:spcBef>
          <a:spcPct val="20000"/>
        </a:spcBef>
        <a:buFont typeface="Arial" pitchFamily="34" charset="0"/>
        <a:buChar char="–"/>
        <a:defRPr sz="2723" kern="1200">
          <a:solidFill>
            <a:schemeClr val="tx1"/>
          </a:solidFill>
          <a:latin typeface="+mn-lt"/>
          <a:ea typeface="+mn-ea"/>
          <a:cs typeface="+mn-cs"/>
        </a:defRPr>
      </a:lvl4pPr>
      <a:lvl5pPr marL="2800739" indent="-311193" algn="l" defTabSz="1244773" rtl="0" eaLnBrk="1" latinLnBrk="0" hangingPunct="1">
        <a:spcBef>
          <a:spcPct val="20000"/>
        </a:spcBef>
        <a:buFont typeface="Arial" pitchFamily="34" charset="0"/>
        <a:buChar char="»"/>
        <a:defRPr sz="2723" kern="1200">
          <a:solidFill>
            <a:schemeClr val="tx1"/>
          </a:solidFill>
          <a:latin typeface="+mn-lt"/>
          <a:ea typeface="+mn-ea"/>
          <a:cs typeface="+mn-cs"/>
        </a:defRPr>
      </a:lvl5pPr>
      <a:lvl6pPr marL="3423125" indent="-311193" algn="l" defTabSz="1244773" rtl="0" eaLnBrk="1" latinLnBrk="0" hangingPunct="1">
        <a:spcBef>
          <a:spcPct val="20000"/>
        </a:spcBef>
        <a:buFont typeface="Arial" pitchFamily="34" charset="0"/>
        <a:buChar char="•"/>
        <a:defRPr sz="2723" kern="1200">
          <a:solidFill>
            <a:schemeClr val="tx1"/>
          </a:solidFill>
          <a:latin typeface="+mn-lt"/>
          <a:ea typeface="+mn-ea"/>
          <a:cs typeface="+mn-cs"/>
        </a:defRPr>
      </a:lvl6pPr>
      <a:lvl7pPr marL="4045511" indent="-311193" algn="l" defTabSz="1244773" rtl="0" eaLnBrk="1" latinLnBrk="0" hangingPunct="1">
        <a:spcBef>
          <a:spcPct val="20000"/>
        </a:spcBef>
        <a:buFont typeface="Arial" pitchFamily="34" charset="0"/>
        <a:buChar char="•"/>
        <a:defRPr sz="2723" kern="1200">
          <a:solidFill>
            <a:schemeClr val="tx1"/>
          </a:solidFill>
          <a:latin typeface="+mn-lt"/>
          <a:ea typeface="+mn-ea"/>
          <a:cs typeface="+mn-cs"/>
        </a:defRPr>
      </a:lvl7pPr>
      <a:lvl8pPr marL="4667898" indent="-311193" algn="l" defTabSz="1244773" rtl="0" eaLnBrk="1" latinLnBrk="0" hangingPunct="1">
        <a:spcBef>
          <a:spcPct val="20000"/>
        </a:spcBef>
        <a:buFont typeface="Arial" pitchFamily="34" charset="0"/>
        <a:buChar char="•"/>
        <a:defRPr sz="2723" kern="1200">
          <a:solidFill>
            <a:schemeClr val="tx1"/>
          </a:solidFill>
          <a:latin typeface="+mn-lt"/>
          <a:ea typeface="+mn-ea"/>
          <a:cs typeface="+mn-cs"/>
        </a:defRPr>
      </a:lvl8pPr>
      <a:lvl9pPr marL="5290284" indent="-311193" algn="l" defTabSz="1244773" rtl="0" eaLnBrk="1" latinLnBrk="0" hangingPunct="1">
        <a:spcBef>
          <a:spcPct val="20000"/>
        </a:spcBef>
        <a:buFont typeface="Arial" pitchFamily="34" charset="0"/>
        <a:buChar char="•"/>
        <a:defRPr sz="2723" kern="1200">
          <a:solidFill>
            <a:schemeClr val="tx1"/>
          </a:solidFill>
          <a:latin typeface="+mn-lt"/>
          <a:ea typeface="+mn-ea"/>
          <a:cs typeface="+mn-cs"/>
        </a:defRPr>
      </a:lvl9pPr>
    </p:bodyStyle>
    <p:otherStyle>
      <a:defPPr>
        <a:defRPr lang="en-US"/>
      </a:defPPr>
      <a:lvl1pPr marL="0" algn="l" defTabSz="1244773" rtl="0" eaLnBrk="1" latinLnBrk="0" hangingPunct="1">
        <a:defRPr sz="2450" kern="1200">
          <a:solidFill>
            <a:schemeClr val="tx1"/>
          </a:solidFill>
          <a:latin typeface="+mn-lt"/>
          <a:ea typeface="+mn-ea"/>
          <a:cs typeface="+mn-cs"/>
        </a:defRPr>
      </a:lvl1pPr>
      <a:lvl2pPr marL="622386" algn="l" defTabSz="1244773" rtl="0" eaLnBrk="1" latinLnBrk="0" hangingPunct="1">
        <a:defRPr sz="2450" kern="1200">
          <a:solidFill>
            <a:schemeClr val="tx1"/>
          </a:solidFill>
          <a:latin typeface="+mn-lt"/>
          <a:ea typeface="+mn-ea"/>
          <a:cs typeface="+mn-cs"/>
        </a:defRPr>
      </a:lvl2pPr>
      <a:lvl3pPr marL="1244773" algn="l" defTabSz="1244773" rtl="0" eaLnBrk="1" latinLnBrk="0" hangingPunct="1">
        <a:defRPr sz="2450" kern="1200">
          <a:solidFill>
            <a:schemeClr val="tx1"/>
          </a:solidFill>
          <a:latin typeface="+mn-lt"/>
          <a:ea typeface="+mn-ea"/>
          <a:cs typeface="+mn-cs"/>
        </a:defRPr>
      </a:lvl3pPr>
      <a:lvl4pPr marL="1867159" algn="l" defTabSz="1244773" rtl="0" eaLnBrk="1" latinLnBrk="0" hangingPunct="1">
        <a:defRPr sz="2450" kern="1200">
          <a:solidFill>
            <a:schemeClr val="tx1"/>
          </a:solidFill>
          <a:latin typeface="+mn-lt"/>
          <a:ea typeface="+mn-ea"/>
          <a:cs typeface="+mn-cs"/>
        </a:defRPr>
      </a:lvl4pPr>
      <a:lvl5pPr marL="2489545" algn="l" defTabSz="1244773" rtl="0" eaLnBrk="1" latinLnBrk="0" hangingPunct="1">
        <a:defRPr sz="2450" kern="1200">
          <a:solidFill>
            <a:schemeClr val="tx1"/>
          </a:solidFill>
          <a:latin typeface="+mn-lt"/>
          <a:ea typeface="+mn-ea"/>
          <a:cs typeface="+mn-cs"/>
        </a:defRPr>
      </a:lvl5pPr>
      <a:lvl6pPr marL="3111932" algn="l" defTabSz="1244773" rtl="0" eaLnBrk="1" latinLnBrk="0" hangingPunct="1">
        <a:defRPr sz="2450" kern="1200">
          <a:solidFill>
            <a:schemeClr val="tx1"/>
          </a:solidFill>
          <a:latin typeface="+mn-lt"/>
          <a:ea typeface="+mn-ea"/>
          <a:cs typeface="+mn-cs"/>
        </a:defRPr>
      </a:lvl6pPr>
      <a:lvl7pPr marL="3734318" algn="l" defTabSz="1244773" rtl="0" eaLnBrk="1" latinLnBrk="0" hangingPunct="1">
        <a:defRPr sz="2450" kern="1200">
          <a:solidFill>
            <a:schemeClr val="tx1"/>
          </a:solidFill>
          <a:latin typeface="+mn-lt"/>
          <a:ea typeface="+mn-ea"/>
          <a:cs typeface="+mn-cs"/>
        </a:defRPr>
      </a:lvl7pPr>
      <a:lvl8pPr marL="4356705" algn="l" defTabSz="1244773" rtl="0" eaLnBrk="1" latinLnBrk="0" hangingPunct="1">
        <a:defRPr sz="2450" kern="1200">
          <a:solidFill>
            <a:schemeClr val="tx1"/>
          </a:solidFill>
          <a:latin typeface="+mn-lt"/>
          <a:ea typeface="+mn-ea"/>
          <a:cs typeface="+mn-cs"/>
        </a:defRPr>
      </a:lvl8pPr>
      <a:lvl9pPr marL="4979091" algn="l" defTabSz="1244773" rtl="0" eaLnBrk="1" latinLnBrk="0" hangingPunct="1">
        <a:defRPr sz="24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hyperlink" Target="https://www.loc.gov/item/ihas.100010448/?" TargetMode="External"/><Relationship Id="rId13" Type="http://schemas.openxmlformats.org/officeDocument/2006/relationships/image" Target="../media/image17.pn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6.svg"/><Relationship Id="rId2" Type="http://schemas.openxmlformats.org/officeDocument/2006/relationships/slideLayout" Target="../slideLayouts/slideLayout18.xml"/><Relationship Id="rId16" Type="http://schemas.openxmlformats.org/officeDocument/2006/relationships/image" Target="../media/image20.svg"/><Relationship Id="rId1" Type="http://schemas.openxmlformats.org/officeDocument/2006/relationships/video" Target="https://www.youtube.com/embed/uZfRaWAtBVg?feature=oembed" TargetMode="External"/><Relationship Id="rId6" Type="http://schemas.openxmlformats.org/officeDocument/2006/relationships/image" Target="../media/image11.jpeg"/><Relationship Id="rId11" Type="http://schemas.openxmlformats.org/officeDocument/2006/relationships/image" Target="../media/image15.png"/><Relationship Id="rId5" Type="http://schemas.openxmlformats.org/officeDocument/2006/relationships/image" Target="../media/image10.jpe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9.jpeg"/><Relationship Id="rId9" Type="http://schemas.openxmlformats.org/officeDocument/2006/relationships/image" Target="../media/image13.png"/><Relationship Id="rId14" Type="http://schemas.openxmlformats.org/officeDocument/2006/relationships/image" Target="../media/image18.sv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youtu.be/oaWp4twglt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www.pngall.com/x-letter-png/download/43988" TargetMode="External"/><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hyperlink" Target="https://atinternetmodules.org/" TargetMode="Externa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www.ocali.org/" TargetMode="Externa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3" Type="http://schemas.openxmlformats.org/officeDocument/2006/relationships/image" Target="../media/image28.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hyperlink" Target="https://www.sutori.com/en/story/sutori-for-higher-ed-professors--yKgPsQYcQne19h3vW6QtEp3k" TargetMode="External"/><Relationship Id="rId11" Type="http://schemas.openxmlformats.org/officeDocument/2006/relationships/image" Target="../media/image33.svg"/><Relationship Id="rId5" Type="http://schemas.openxmlformats.org/officeDocument/2006/relationships/hyperlink" Target="https://www.sutori.com/story/history-of-at-for-the-deaf-or-hard-of-hearing--LpA1wcTY5qNbNPoqsPd9NK2V" TargetMode="External"/><Relationship Id="rId10" Type="http://schemas.openxmlformats.org/officeDocument/2006/relationships/image" Target="../media/image32.png"/><Relationship Id="rId4" Type="http://schemas.openxmlformats.org/officeDocument/2006/relationships/hyperlink" Target="https://www.sutori.com/story/history-of-at-for-the-blind-visually-impaired--CKgMkVSTfqsveeZM2hx8GCXp" TargetMode="External"/><Relationship Id="rId9" Type="http://schemas.openxmlformats.org/officeDocument/2006/relationships/image" Target="../media/image31.svg"/></Relationships>
</file>

<file path=ppt/slides/_rels/slide1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ww.stefaniemckoy.com" TargetMode="External"/><Relationship Id="rId7" Type="http://schemas.openxmlformats.org/officeDocument/2006/relationships/hyperlink" Target="http://pngimg.com/download/66681" TargetMode="Externa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hyperlink" Target="mailto:Kmerry@uark.edu" TargetMode="External"/><Relationship Id="rId4" Type="http://schemas.openxmlformats.org/officeDocument/2006/relationships/hyperlink" Target="http://www.krystlemerry.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14037000" y="0"/>
            <a:ext cx="4251000" cy="5790703"/>
          </a:xfrm>
          <a:prstGeom prst="rect">
            <a:avLst/>
          </a:prstGeom>
          <a:solidFill>
            <a:srgbClr val="D1BCB2"/>
          </a:solidFill>
        </p:spPr>
      </p:sp>
      <p:sp>
        <p:nvSpPr>
          <p:cNvPr id="5" name="AutoShape 5"/>
          <p:cNvSpPr/>
          <p:nvPr/>
        </p:nvSpPr>
        <p:spPr>
          <a:xfrm>
            <a:off x="14037000" y="5790703"/>
            <a:ext cx="4251000" cy="4496297"/>
          </a:xfrm>
          <a:prstGeom prst="rect">
            <a:avLst/>
          </a:prstGeom>
          <a:solidFill>
            <a:srgbClr val="EBE8E8"/>
          </a:solidFill>
        </p:spPr>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560835" y="1028700"/>
            <a:ext cx="3203329" cy="3099221"/>
          </a:xfrm>
          <a:prstGeom prst="rect">
            <a:avLst/>
          </a:prstGeom>
        </p:spPr>
      </p:pic>
      <p:grpSp>
        <p:nvGrpSpPr>
          <p:cNvPr id="7" name="Group 7"/>
          <p:cNvGrpSpPr>
            <a:grpSpLocks noChangeAspect="1"/>
          </p:cNvGrpSpPr>
          <p:nvPr/>
        </p:nvGrpSpPr>
        <p:grpSpPr>
          <a:xfrm>
            <a:off x="14560835" y="6458394"/>
            <a:ext cx="3161274" cy="3160914"/>
            <a:chOff x="0" y="0"/>
            <a:chExt cx="6350013" cy="6349289"/>
          </a:xfrm>
        </p:grpSpPr>
        <p:sp>
          <p:nvSpPr>
            <p:cNvPr id="8" name="Freeform 8"/>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blipFill>
              <a:blip r:embed="rId4"/>
              <a:stretch>
                <a:fillRect t="-9931" b="-9931"/>
              </a:stretch>
            </a:blipFill>
          </p:spPr>
        </p:sp>
      </p:grpSp>
      <p:sp>
        <p:nvSpPr>
          <p:cNvPr id="9" name="TextBox 9"/>
          <p:cNvSpPr txBox="1"/>
          <p:nvPr/>
        </p:nvSpPr>
        <p:spPr>
          <a:xfrm>
            <a:off x="739022" y="1584413"/>
            <a:ext cx="13008300" cy="5086008"/>
          </a:xfrm>
          <a:prstGeom prst="rect">
            <a:avLst/>
          </a:prstGeom>
        </p:spPr>
        <p:txBody>
          <a:bodyPr lIns="0" tIns="0" rIns="0" bIns="0" rtlCol="0" anchor="t">
            <a:spAutoFit/>
          </a:bodyPr>
          <a:lstStyle/>
          <a:p>
            <a:pPr algn="ctr">
              <a:lnSpc>
                <a:spcPts val="9960"/>
              </a:lnSpc>
            </a:pPr>
            <a:r>
              <a:rPr lang="en-US" sz="7200" dirty="0">
                <a:solidFill>
                  <a:srgbClr val="474242"/>
                </a:solidFill>
                <a:latin typeface="Nunito Sans Regular Bold"/>
              </a:rPr>
              <a:t>Differentiated Instruction and Choice Activities through Creativity, Critical Thinking, Communication, Collaboration</a:t>
            </a:r>
          </a:p>
        </p:txBody>
      </p:sp>
      <p:sp>
        <p:nvSpPr>
          <p:cNvPr id="10" name="TextBox 10"/>
          <p:cNvSpPr txBox="1"/>
          <p:nvPr/>
        </p:nvSpPr>
        <p:spPr>
          <a:xfrm>
            <a:off x="1080103" y="6670226"/>
            <a:ext cx="12326214" cy="1796004"/>
          </a:xfrm>
          <a:prstGeom prst="rect">
            <a:avLst/>
          </a:prstGeom>
        </p:spPr>
        <p:txBody>
          <a:bodyPr lIns="0" tIns="0" rIns="0" bIns="0" rtlCol="0" anchor="t">
            <a:spAutoFit/>
          </a:bodyPr>
          <a:lstStyle/>
          <a:p>
            <a:pPr algn="ctr">
              <a:lnSpc>
                <a:spcPts val="4679"/>
              </a:lnSpc>
            </a:pPr>
            <a:r>
              <a:rPr lang="en-US" sz="3550" spc="179" dirty="0">
                <a:solidFill>
                  <a:srgbClr val="474242"/>
                </a:solidFill>
                <a:latin typeface="Nunito Sans Regular"/>
              </a:rPr>
              <a:t>Stefanie L. McKoy</a:t>
            </a:r>
          </a:p>
          <a:p>
            <a:pPr algn="ctr">
              <a:lnSpc>
                <a:spcPts val="4679"/>
              </a:lnSpc>
            </a:pPr>
            <a:r>
              <a:rPr lang="en-US" sz="3550" spc="179">
                <a:solidFill>
                  <a:srgbClr val="474242"/>
                </a:solidFill>
                <a:latin typeface="Nunito Sans Regular"/>
              </a:rPr>
              <a:t>Krystle E. Merry</a:t>
            </a:r>
          </a:p>
          <a:p>
            <a:pPr algn="ctr">
              <a:lnSpc>
                <a:spcPts val="4679"/>
              </a:lnSpc>
            </a:pPr>
            <a:r>
              <a:rPr lang="en-US" sz="3550" spc="179" dirty="0">
                <a:solidFill>
                  <a:srgbClr val="474242"/>
                </a:solidFill>
                <a:latin typeface="Nunito Sans Regular"/>
              </a:rPr>
              <a:t>University of Arkansas – Fayetteville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E8E8"/>
        </a:solidFill>
        <a:effectLst/>
      </p:bgPr>
    </p:bg>
    <p:spTree>
      <p:nvGrpSpPr>
        <p:cNvPr id="1" name=""/>
        <p:cNvGrpSpPr/>
        <p:nvPr/>
      </p:nvGrpSpPr>
      <p:grpSpPr>
        <a:xfrm>
          <a:off x="0" y="0"/>
          <a:ext cx="0" cy="0"/>
          <a:chOff x="0" y="0"/>
          <a:chExt cx="0" cy="0"/>
        </a:xfrm>
      </p:grpSpPr>
      <p:sp>
        <p:nvSpPr>
          <p:cNvPr id="2" name="AutoShape 2"/>
          <p:cNvSpPr/>
          <p:nvPr/>
        </p:nvSpPr>
        <p:spPr>
          <a:xfrm>
            <a:off x="-355600" y="5143500"/>
            <a:ext cx="18288000" cy="5386645"/>
          </a:xfrm>
          <a:prstGeom prst="rect">
            <a:avLst/>
          </a:prstGeom>
          <a:solidFill>
            <a:srgbClr val="FFFFFF"/>
          </a:solidFill>
        </p:spPr>
      </p:sp>
      <p:pic>
        <p:nvPicPr>
          <p:cNvPr id="3" name="Picture 3"/>
          <p:cNvPicPr>
            <a:picLocks noChangeAspect="1"/>
          </p:cNvPicPr>
          <p:nvPr/>
        </p:nvPicPr>
        <p:blipFill>
          <a:blip r:embed="rId2"/>
          <a:srcRect/>
          <a:stretch>
            <a:fillRect/>
          </a:stretch>
        </p:blipFill>
        <p:spPr>
          <a:xfrm>
            <a:off x="3372896" y="562027"/>
            <a:ext cx="2911488" cy="4294093"/>
          </a:xfrm>
          <a:prstGeom prst="rect">
            <a:avLst/>
          </a:prstGeom>
        </p:spPr>
      </p:pic>
      <p:sp>
        <p:nvSpPr>
          <p:cNvPr id="5" name="TextBox 5"/>
          <p:cNvSpPr txBox="1"/>
          <p:nvPr/>
        </p:nvSpPr>
        <p:spPr>
          <a:xfrm>
            <a:off x="1834465" y="5282428"/>
            <a:ext cx="5341356" cy="457200"/>
          </a:xfrm>
          <a:prstGeom prst="rect">
            <a:avLst/>
          </a:prstGeom>
        </p:spPr>
        <p:txBody>
          <a:bodyPr lIns="0" tIns="0" rIns="0" bIns="0" rtlCol="0" anchor="t">
            <a:spAutoFit/>
          </a:bodyPr>
          <a:lstStyle/>
          <a:p>
            <a:pPr algn="ctr">
              <a:lnSpc>
                <a:spcPts val="3600"/>
              </a:lnSpc>
            </a:pPr>
            <a:r>
              <a:rPr lang="en-US" sz="3000">
                <a:solidFill>
                  <a:srgbClr val="474242"/>
                </a:solidFill>
                <a:latin typeface="Nunito Sans Regular Bold"/>
              </a:rPr>
              <a:t>Stefanie L. McKoy</a:t>
            </a:r>
          </a:p>
        </p:txBody>
      </p:sp>
      <p:sp>
        <p:nvSpPr>
          <p:cNvPr id="6" name="TextBox 6"/>
          <p:cNvSpPr txBox="1"/>
          <p:nvPr/>
        </p:nvSpPr>
        <p:spPr>
          <a:xfrm>
            <a:off x="1010245" y="5822348"/>
            <a:ext cx="7636449" cy="4342214"/>
          </a:xfrm>
          <a:prstGeom prst="rect">
            <a:avLst/>
          </a:prstGeom>
        </p:spPr>
        <p:txBody>
          <a:bodyPr wrap="square" lIns="0" tIns="0" rIns="0" bIns="0" rtlCol="0" anchor="t">
            <a:spAutoFit/>
          </a:bodyPr>
          <a:lstStyle/>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Elementary Education B.S.; Missouri State University </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Early Childhood Education Certified- B-3 Missouri, PK-4 Arkansas Teacher Licensure</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 </a:t>
            </a:r>
          </a:p>
          <a:p>
            <a:pPr marL="342900" indent="-342900" fontAlgn="base">
              <a:buFont typeface="Arial" panose="020B0604020202020204" pitchFamily="34" charset="0"/>
              <a:buChar char="•"/>
            </a:pPr>
            <a:r>
              <a:rPr lang="en-US" sz="2000">
                <a:solidFill>
                  <a:srgbClr val="434343"/>
                </a:solidFill>
                <a:latin typeface="Arial" panose="020B0604020202020204" pitchFamily="34" charset="0"/>
                <a:cs typeface="Arial" panose="020B0604020202020204" pitchFamily="34" charset="0"/>
              </a:rPr>
              <a:t>Elementary Education Certified – </a:t>
            </a:r>
            <a:r>
              <a:rPr lang="en-US" sz="2000">
                <a:solidFill>
                  <a:srgbClr val="0B0B0B"/>
                </a:solidFill>
                <a:latin typeface="Arial" panose="020B0604020202020204" pitchFamily="34" charset="0"/>
                <a:cs typeface="Arial" panose="020B0604020202020204" pitchFamily="34" charset="0"/>
              </a:rPr>
              <a:t>K-6</a:t>
            </a:r>
            <a:r>
              <a:rPr lang="en-US" sz="2000" b="0" i="0" u="none" strike="noStrike">
                <a:solidFill>
                  <a:srgbClr val="0B0B0B"/>
                </a:solidFill>
                <a:effectLst/>
                <a:latin typeface="Arial" panose="020B0604020202020204" pitchFamily="34" charset="0"/>
                <a:cs typeface="Arial" panose="020B0604020202020204" pitchFamily="34" charset="0"/>
              </a:rPr>
              <a:t> Missouri, 1-6 Arkansas Teacher Licensure</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 </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Gifted Education Certified K-12 - Missouri, Arkansas Teacher Licensure</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Educational Technology Leadership M.Ed.; University of Arkansas</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Currently working on Ph.D. in Curriculum and Instruction with Gifted focus; University of Arkansas</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Research in gifted education, teacher preparedness, and digital ethnography</a:t>
            </a:r>
            <a:r>
              <a:rPr lang="en-US" sz="2000" b="0" i="0" u="none" strike="noStrike">
                <a:solidFill>
                  <a:srgbClr val="000000"/>
                </a:solidFill>
                <a:effectLst/>
                <a:latin typeface="Arial" panose="020B0604020202020204" pitchFamily="34" charset="0"/>
                <a:cs typeface="Arial" panose="020B0604020202020204" pitchFamily="34" charset="0"/>
              </a:rPr>
              <a:t>​</a:t>
            </a:r>
            <a:endParaRPr lang="en-US" sz="2000" b="0" i="0">
              <a:solidFill>
                <a:srgbClr val="434343"/>
              </a:solidFill>
              <a:effectLst/>
              <a:latin typeface="Arial" panose="020B0604020202020204" pitchFamily="34" charset="0"/>
              <a:cs typeface="Arial" panose="020B0604020202020204" pitchFamily="34" charset="0"/>
            </a:endParaRPr>
          </a:p>
          <a:p>
            <a:pPr marL="342900" indent="-342900">
              <a:lnSpc>
                <a:spcPts val="2990"/>
              </a:lnSpc>
              <a:buFont typeface="Arial"/>
              <a:buChar char="•"/>
            </a:pPr>
            <a:endParaRPr lang="en-US">
              <a:solidFill>
                <a:srgbClr val="474242"/>
              </a:solidFill>
              <a:latin typeface="Arial" panose="020B0604020202020204" pitchFamily="34" charset="0"/>
              <a:cs typeface="Arial" panose="020B0604020202020204" pitchFamily="34" charset="0"/>
            </a:endParaRPr>
          </a:p>
        </p:txBody>
      </p:sp>
      <p:sp>
        <p:nvSpPr>
          <p:cNvPr id="8" name="TextBox 8"/>
          <p:cNvSpPr txBox="1"/>
          <p:nvPr/>
        </p:nvSpPr>
        <p:spPr>
          <a:xfrm>
            <a:off x="9761635" y="5282428"/>
            <a:ext cx="5925845" cy="457200"/>
          </a:xfrm>
          <a:prstGeom prst="rect">
            <a:avLst/>
          </a:prstGeom>
        </p:spPr>
        <p:txBody>
          <a:bodyPr lIns="0" tIns="0" rIns="0" bIns="0" rtlCol="0" anchor="t">
            <a:spAutoFit/>
          </a:bodyPr>
          <a:lstStyle/>
          <a:p>
            <a:pPr algn="ctr">
              <a:lnSpc>
                <a:spcPts val="3600"/>
              </a:lnSpc>
            </a:pPr>
            <a:r>
              <a:rPr lang="en-US" sz="3000">
                <a:solidFill>
                  <a:srgbClr val="474242"/>
                </a:solidFill>
                <a:latin typeface="Nunito Sans Regular Bold"/>
              </a:rPr>
              <a:t>Krystle E. Merry</a:t>
            </a:r>
          </a:p>
        </p:txBody>
      </p:sp>
      <p:sp>
        <p:nvSpPr>
          <p:cNvPr id="9" name="TextBox 9"/>
          <p:cNvSpPr txBox="1"/>
          <p:nvPr/>
        </p:nvSpPr>
        <p:spPr>
          <a:xfrm>
            <a:off x="9305145" y="5821722"/>
            <a:ext cx="7445206" cy="4001095"/>
          </a:xfrm>
          <a:prstGeom prst="rect">
            <a:avLst/>
          </a:prstGeom>
        </p:spPr>
        <p:txBody>
          <a:bodyPr wrap="square" lIns="0" tIns="0" rIns="0" bIns="0" rtlCol="0" anchor="t">
            <a:spAutoFit/>
          </a:bodyPr>
          <a:lstStyle/>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Middle-Level Education B.S. Ed.; University of Arkansas</a:t>
            </a:r>
            <a:endParaRPr lang="en-US" sz="2000" b="0" i="0">
              <a:solidFill>
                <a:srgbClr val="434343"/>
              </a:solidFill>
              <a:effectLst/>
              <a:latin typeface="Arial" panose="020B0604020202020204" pitchFamily="34" charset="0"/>
              <a:cs typeface="Arial" panose="020B0604020202020204" pitchFamily="34" charset="0"/>
            </a:endParaRP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Gifted and Talented Education, M.S. Ed.; Arkansas State University</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National Board-Certified Teacher – Exceptional Needs Specialist</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Special Education K-12 Endorsement, Texas Teacher Licensure</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English to Speakers of Other Languages (ESOL) Endorsement; Henderson State University</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Currently working on Ph.D. in Special Education Curriculum and Instruction, University of Arkansas</a:t>
            </a:r>
            <a:r>
              <a:rPr lang="en-US" sz="2000" b="0" i="0" u="none" strike="noStrike">
                <a:solidFill>
                  <a:srgbClr val="000000"/>
                </a:solidFill>
                <a:effectLst/>
                <a:latin typeface="Arial" panose="020B0604020202020204" pitchFamily="34" charset="0"/>
                <a:cs typeface="Arial" panose="020B0604020202020204" pitchFamily="34" charset="0"/>
              </a:rPr>
              <a:t>​</a:t>
            </a:r>
            <a:r>
              <a:rPr lang="en-US" sz="2000" b="0" i="0">
                <a:solidFill>
                  <a:srgbClr val="434343"/>
                </a:solidFill>
                <a:effectLst/>
                <a:latin typeface="Arial" panose="020B0604020202020204" pitchFamily="34" charset="0"/>
                <a:cs typeface="Arial" panose="020B0604020202020204" pitchFamily="34" charset="0"/>
              </a:rPr>
              <a:t>​</a:t>
            </a:r>
          </a:p>
          <a:p>
            <a:pPr marL="342900" indent="-342900" algn="l" rtl="0" fontAlgn="base">
              <a:buFont typeface="Arial" panose="020B0604020202020204" pitchFamily="34" charset="0"/>
              <a:buChar char="•"/>
            </a:pPr>
            <a:r>
              <a:rPr lang="en-US" sz="2000" b="0" i="0" u="none" strike="noStrike">
                <a:solidFill>
                  <a:srgbClr val="0B0B0B"/>
                </a:solidFill>
                <a:effectLst/>
                <a:latin typeface="Arial" panose="020B0604020202020204" pitchFamily="34" charset="0"/>
                <a:cs typeface="Arial" panose="020B0604020202020204" pitchFamily="34" charset="0"/>
              </a:rPr>
              <a:t>Research in special education transition, twice-exceptional, and assistive and educational technology</a:t>
            </a:r>
            <a:r>
              <a:rPr lang="en-US" sz="2000" b="0" i="0" u="none" strike="noStrike">
                <a:solidFill>
                  <a:srgbClr val="000000"/>
                </a:solidFill>
                <a:effectLst/>
                <a:latin typeface="Arial" panose="020B0604020202020204" pitchFamily="34" charset="0"/>
                <a:cs typeface="Arial" panose="020B0604020202020204" pitchFamily="34" charset="0"/>
              </a:rPr>
              <a:t>​</a:t>
            </a:r>
            <a:endParaRPr lang="en-US" sz="2000" b="0" i="0">
              <a:solidFill>
                <a:srgbClr val="434343"/>
              </a:solidFill>
              <a:effectLst/>
              <a:latin typeface="Arial" panose="020B0604020202020204" pitchFamily="34" charset="0"/>
              <a:cs typeface="Arial" panose="020B0604020202020204" pitchFamily="34" charset="0"/>
            </a:endParaRPr>
          </a:p>
        </p:txBody>
      </p:sp>
      <p:pic>
        <p:nvPicPr>
          <p:cNvPr id="10" name="Picture 10" descr="A picture containing floor, wall, person, person&#10;&#10;Description automatically generated">
            <a:extLst>
              <a:ext uri="{FF2B5EF4-FFF2-40B4-BE49-F238E27FC236}">
                <a16:creationId xmlns:a16="http://schemas.microsoft.com/office/drawing/2014/main" id="{B3230D6F-692D-4F12-B8FD-3BACCE6B5C60}"/>
              </a:ext>
            </a:extLst>
          </p:cNvPr>
          <p:cNvPicPr>
            <a:picLocks noChangeAspect="1"/>
          </p:cNvPicPr>
          <p:nvPr/>
        </p:nvPicPr>
        <p:blipFill rotWithShape="1">
          <a:blip r:embed="rId3"/>
          <a:srcRect l="30856" t="2265" r="22160" b="41110"/>
          <a:stretch/>
        </p:blipFill>
        <p:spPr>
          <a:xfrm>
            <a:off x="11273670" y="560450"/>
            <a:ext cx="2905941" cy="430076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1BCB2"/>
        </a:solidFill>
        <a:effectLst/>
      </p:bgPr>
    </p:bg>
    <p:spTree>
      <p:nvGrpSpPr>
        <p:cNvPr id="1" name=""/>
        <p:cNvGrpSpPr/>
        <p:nvPr/>
      </p:nvGrpSpPr>
      <p:grpSpPr>
        <a:xfrm>
          <a:off x="0" y="0"/>
          <a:ext cx="0" cy="0"/>
          <a:chOff x="0" y="0"/>
          <a:chExt cx="0" cy="0"/>
        </a:xfrm>
      </p:grpSpPr>
      <p:sp>
        <p:nvSpPr>
          <p:cNvPr id="2" name="AutoShape 2"/>
          <p:cNvSpPr/>
          <p:nvPr/>
        </p:nvSpPr>
        <p:spPr>
          <a:xfrm>
            <a:off x="0" y="1658831"/>
            <a:ext cx="11648582" cy="8628169"/>
          </a:xfrm>
          <a:prstGeom prst="rect">
            <a:avLst/>
          </a:prstGeom>
          <a:solidFill>
            <a:srgbClr val="FFFFFF"/>
          </a:solidFill>
        </p:spPr>
      </p:sp>
      <p:sp>
        <p:nvSpPr>
          <p:cNvPr id="6" name="TextBox 5">
            <a:extLst>
              <a:ext uri="{FF2B5EF4-FFF2-40B4-BE49-F238E27FC236}">
                <a16:creationId xmlns:a16="http://schemas.microsoft.com/office/drawing/2014/main" id="{B97732BB-5AEA-4937-94E1-9217F76CB986}"/>
              </a:ext>
            </a:extLst>
          </p:cNvPr>
          <p:cNvSpPr txBox="1"/>
          <p:nvPr/>
        </p:nvSpPr>
        <p:spPr>
          <a:xfrm>
            <a:off x="217605" y="9675399"/>
            <a:ext cx="105922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Mazzola, Colette. (2020). To what extent does education prepare students for the 21st century to become self-regulated, future-proofed students, using networked, technological environments.. 10.13140/RG.2.2.18400.10246. </a:t>
            </a:r>
            <a:endParaRPr lang="en-US"/>
          </a:p>
        </p:txBody>
      </p:sp>
      <p:pic>
        <p:nvPicPr>
          <p:cNvPr id="7" name="Picture 7" descr="Diagram&#10;&#10;Description automatically generated">
            <a:extLst>
              <a:ext uri="{FF2B5EF4-FFF2-40B4-BE49-F238E27FC236}">
                <a16:creationId xmlns:a16="http://schemas.microsoft.com/office/drawing/2014/main" id="{2F3C1E42-16E1-467B-A70E-7B694F4FE14A}"/>
              </a:ext>
            </a:extLst>
          </p:cNvPr>
          <p:cNvPicPr>
            <a:picLocks noChangeAspect="1"/>
          </p:cNvPicPr>
          <p:nvPr/>
        </p:nvPicPr>
        <p:blipFill>
          <a:blip r:embed="rId2"/>
          <a:stretch>
            <a:fillRect/>
          </a:stretch>
        </p:blipFill>
        <p:spPr>
          <a:xfrm>
            <a:off x="649173" y="649140"/>
            <a:ext cx="16989651" cy="8496154"/>
          </a:xfrm>
          <a:prstGeom prst="rect">
            <a:avLst/>
          </a:prstGeom>
          <a:ln w="28575">
            <a:solidFill>
              <a:schemeClr val="bg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1BCB2"/>
        </a:solidFill>
        <a:effectLst/>
      </p:bgPr>
    </p:bg>
    <p:spTree>
      <p:nvGrpSpPr>
        <p:cNvPr id="1" name=""/>
        <p:cNvGrpSpPr/>
        <p:nvPr/>
      </p:nvGrpSpPr>
      <p:grpSpPr>
        <a:xfrm>
          <a:off x="0" y="0"/>
          <a:ext cx="0" cy="0"/>
          <a:chOff x="0" y="0"/>
          <a:chExt cx="0" cy="0"/>
        </a:xfrm>
      </p:grpSpPr>
      <p:sp>
        <p:nvSpPr>
          <p:cNvPr id="2" name="AutoShape 2"/>
          <p:cNvSpPr/>
          <p:nvPr/>
        </p:nvSpPr>
        <p:spPr>
          <a:xfrm>
            <a:off x="0" y="1658831"/>
            <a:ext cx="11648582" cy="8628169"/>
          </a:xfrm>
          <a:prstGeom prst="rect">
            <a:avLst/>
          </a:prstGeom>
          <a:solidFill>
            <a:srgbClr val="FFFFFF"/>
          </a:solidFill>
        </p:spPr>
      </p:sp>
      <p:sp>
        <p:nvSpPr>
          <p:cNvPr id="6" name="TextBox 5">
            <a:extLst>
              <a:ext uri="{FF2B5EF4-FFF2-40B4-BE49-F238E27FC236}">
                <a16:creationId xmlns:a16="http://schemas.microsoft.com/office/drawing/2014/main" id="{B97732BB-5AEA-4937-94E1-9217F76CB986}"/>
              </a:ext>
            </a:extLst>
          </p:cNvPr>
          <p:cNvSpPr txBox="1"/>
          <p:nvPr/>
        </p:nvSpPr>
        <p:spPr>
          <a:xfrm>
            <a:off x="217605" y="9675399"/>
            <a:ext cx="105922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Mazzola, Colette. (2020). To what extent does education prepare students for the 21st century to become self-regulated, future-proofed students, using networked, technological environments.. 10.13140/RG.2.2.18400.10246. </a:t>
            </a:r>
            <a:endParaRPr lang="en-US"/>
          </a:p>
        </p:txBody>
      </p:sp>
      <p:pic>
        <p:nvPicPr>
          <p:cNvPr id="4" name="Picture 4" descr="Diagram&#10;&#10;Description automatically generated">
            <a:extLst>
              <a:ext uri="{FF2B5EF4-FFF2-40B4-BE49-F238E27FC236}">
                <a16:creationId xmlns:a16="http://schemas.microsoft.com/office/drawing/2014/main" id="{F7CC4DF5-7DC1-4105-AE81-1D7DD1BA4A31}"/>
              </a:ext>
            </a:extLst>
          </p:cNvPr>
          <p:cNvPicPr>
            <a:picLocks noChangeAspect="1"/>
          </p:cNvPicPr>
          <p:nvPr/>
        </p:nvPicPr>
        <p:blipFill>
          <a:blip r:embed="rId2"/>
          <a:stretch>
            <a:fillRect/>
          </a:stretch>
        </p:blipFill>
        <p:spPr>
          <a:xfrm>
            <a:off x="1533263" y="368987"/>
            <a:ext cx="15120436" cy="9157500"/>
          </a:xfrm>
          <a:prstGeom prst="rect">
            <a:avLst/>
          </a:prstGeom>
        </p:spPr>
      </p:pic>
    </p:spTree>
    <p:extLst>
      <p:ext uri="{BB962C8B-B14F-4D97-AF65-F5344CB8AC3E}">
        <p14:creationId xmlns:p14="http://schemas.microsoft.com/office/powerpoint/2010/main" val="4285125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9400" y="3178175"/>
            <a:ext cx="5304763" cy="2848216"/>
          </a:xfrm>
          <a:prstGeom prst="rect">
            <a:avLst/>
          </a:prstGeom>
        </p:spPr>
        <p:txBody>
          <a:bodyPr wrap="square" lIns="0" tIns="0" rIns="0" bIns="0" rtlCol="0" anchor="t">
            <a:spAutoFit/>
          </a:bodyPr>
          <a:lstStyle/>
          <a:p>
            <a:pPr algn="ctr">
              <a:lnSpc>
                <a:spcPts val="7440"/>
              </a:lnSpc>
            </a:pPr>
            <a:r>
              <a:rPr lang="en-US" sz="6200">
                <a:solidFill>
                  <a:srgbClr val="474242"/>
                </a:solidFill>
                <a:latin typeface="Nunito Sans Regular Bold"/>
              </a:rPr>
              <a:t>Brain Research and Differentiation</a:t>
            </a:r>
          </a:p>
        </p:txBody>
      </p:sp>
      <p:sp>
        <p:nvSpPr>
          <p:cNvPr id="3" name="AutoShape 3"/>
          <p:cNvSpPr/>
          <p:nvPr/>
        </p:nvSpPr>
        <p:spPr>
          <a:xfrm>
            <a:off x="12168984" y="0"/>
            <a:ext cx="6119016" cy="5143500"/>
          </a:xfrm>
          <a:prstGeom prst="rect">
            <a:avLst/>
          </a:prstGeom>
          <a:solidFill>
            <a:srgbClr val="D1BCB2"/>
          </a:solidFill>
        </p:spPr>
      </p:sp>
      <p:sp>
        <p:nvSpPr>
          <p:cNvPr id="4" name="AutoShape 4"/>
          <p:cNvSpPr/>
          <p:nvPr/>
        </p:nvSpPr>
        <p:spPr>
          <a:xfrm>
            <a:off x="5791200" y="609601"/>
            <a:ext cx="12496800" cy="9677400"/>
          </a:xfrm>
          <a:prstGeom prst="rect">
            <a:avLst/>
          </a:prstGeom>
          <a:solidFill>
            <a:srgbClr val="EBE8E8"/>
          </a:solidFill>
        </p:spPr>
      </p:sp>
      <p:sp>
        <p:nvSpPr>
          <p:cNvPr id="6" name="TextBox 5">
            <a:extLst>
              <a:ext uri="{FF2B5EF4-FFF2-40B4-BE49-F238E27FC236}">
                <a16:creationId xmlns:a16="http://schemas.microsoft.com/office/drawing/2014/main" id="{B12D979C-47D1-491A-B07B-BA827EFD9613}"/>
              </a:ext>
            </a:extLst>
          </p:cNvPr>
          <p:cNvSpPr txBox="1"/>
          <p:nvPr/>
        </p:nvSpPr>
        <p:spPr>
          <a:xfrm>
            <a:off x="6119017" y="673508"/>
            <a:ext cx="11708543" cy="10433113"/>
          </a:xfrm>
          <a:prstGeom prst="rect">
            <a:avLst/>
          </a:prstGeom>
        </p:spPr>
        <p:txBody>
          <a:bodyPr wrap="square" lIns="0" tIns="0" rIns="0" bIns="0" rtlCol="0" anchor="t">
            <a:spAutoFit/>
          </a:bodyPr>
          <a:lstStyle/>
          <a:p>
            <a:pPr marL="514350" indent="-514350">
              <a:lnSpc>
                <a:spcPct val="150000"/>
              </a:lnSpc>
              <a:buAutoNum type="arabicPeriod"/>
            </a:pPr>
            <a:r>
              <a:rPr lang="en-US" sz="3499">
                <a:solidFill>
                  <a:srgbClr val="474242"/>
                </a:solidFill>
                <a:latin typeface="Nunito Sans Regular Bold"/>
              </a:rPr>
              <a:t>Each brain is uniquely organized. </a:t>
            </a:r>
          </a:p>
          <a:p>
            <a:pPr marL="514350" indent="-514350">
              <a:lnSpc>
                <a:spcPct val="150000"/>
              </a:lnSpc>
              <a:buAutoNum type="arabicPeriod"/>
            </a:pPr>
            <a:r>
              <a:rPr lang="en-US" sz="3499">
                <a:solidFill>
                  <a:srgbClr val="474242"/>
                </a:solidFill>
                <a:latin typeface="Nunito Sans Regular Bold"/>
              </a:rPr>
              <a:t>The brain is a lean pattern- making machine. </a:t>
            </a:r>
          </a:p>
          <a:p>
            <a:pPr marL="514350" indent="-514350">
              <a:lnSpc>
                <a:spcPct val="150000"/>
              </a:lnSpc>
              <a:buAutoNum type="arabicPeriod"/>
            </a:pPr>
            <a:r>
              <a:rPr lang="en-US" sz="3499">
                <a:solidFill>
                  <a:srgbClr val="474242"/>
                </a:solidFill>
                <a:latin typeface="Nunito Sans Regular Bold"/>
              </a:rPr>
              <a:t>The brain’s frontal lobe is often referred to as the </a:t>
            </a:r>
            <a:r>
              <a:rPr lang="en-US" sz="3499" i="1">
                <a:solidFill>
                  <a:srgbClr val="474242"/>
                </a:solidFill>
                <a:latin typeface="Nunito Sans Regular Bold"/>
              </a:rPr>
              <a:t>executive center</a:t>
            </a:r>
            <a:r>
              <a:rPr lang="en-US" sz="3499">
                <a:solidFill>
                  <a:srgbClr val="474242"/>
                </a:solidFill>
                <a:latin typeface="Nunito Sans Regular Bold"/>
              </a:rPr>
              <a:t> because it directs much of the brain’s activity. </a:t>
            </a:r>
          </a:p>
          <a:p>
            <a:pPr marL="514350" indent="-514350">
              <a:lnSpc>
                <a:spcPct val="150000"/>
              </a:lnSpc>
              <a:buAutoNum type="arabicPeriod"/>
            </a:pPr>
            <a:r>
              <a:rPr lang="en-US" sz="3499">
                <a:solidFill>
                  <a:srgbClr val="474242"/>
                </a:solidFill>
                <a:latin typeface="Nunito Sans Regular Bold"/>
              </a:rPr>
              <a:t>Emotions are processed in the brain’s limbic system and play an important role in pattern making. </a:t>
            </a:r>
          </a:p>
          <a:p>
            <a:pPr marL="514350" indent="-514350">
              <a:lnSpc>
                <a:spcPct val="150000"/>
              </a:lnSpc>
              <a:buAutoNum type="arabicPeriod"/>
            </a:pPr>
            <a:r>
              <a:rPr lang="en-US" sz="3499">
                <a:solidFill>
                  <a:srgbClr val="474242"/>
                </a:solidFill>
                <a:latin typeface="Nunito Sans Regular Bold"/>
              </a:rPr>
              <a:t>Learning is as much a social process as a cogitative one. </a:t>
            </a:r>
          </a:p>
          <a:p>
            <a:pPr marL="514350" indent="-514350">
              <a:lnSpc>
                <a:spcPct val="150000"/>
              </a:lnSpc>
              <a:buAutoNum type="arabicPeriod"/>
            </a:pPr>
            <a:r>
              <a:rPr lang="en-US" sz="3499">
                <a:solidFill>
                  <a:srgbClr val="474242"/>
                </a:solidFill>
                <a:latin typeface="Nunito Sans Regular Bold"/>
              </a:rPr>
              <a:t>We are learning a lot more about our memory systems</a:t>
            </a:r>
          </a:p>
          <a:p>
            <a:pPr marL="514350" indent="-514350">
              <a:lnSpc>
                <a:spcPct val="150000"/>
              </a:lnSpc>
              <a:buAutoNum type="arabicPeriod"/>
            </a:pPr>
            <a:r>
              <a:rPr lang="en-US" sz="3499">
                <a:solidFill>
                  <a:srgbClr val="474242"/>
                </a:solidFill>
                <a:latin typeface="Nunito Sans Regular Bold"/>
              </a:rPr>
              <a:t>Learning for retention requires focus and extended attention. </a:t>
            </a:r>
          </a:p>
          <a:p>
            <a:pPr marL="514350" indent="-514350">
              <a:lnSpc>
                <a:spcPct val="150000"/>
              </a:lnSpc>
              <a:buAutoNum type="arabicPeriod"/>
            </a:pPr>
            <a:endParaRPr lang="en-US" sz="3499">
              <a:solidFill>
                <a:srgbClr val="474242"/>
              </a:solidFill>
              <a:latin typeface="Nunito Sans Regular Bold"/>
            </a:endParaRPr>
          </a:p>
        </p:txBody>
      </p:sp>
      <p:sp>
        <p:nvSpPr>
          <p:cNvPr id="7" name="TextBox 6">
            <a:extLst>
              <a:ext uri="{FF2B5EF4-FFF2-40B4-BE49-F238E27FC236}">
                <a16:creationId xmlns:a16="http://schemas.microsoft.com/office/drawing/2014/main" id="{0ECD4172-1A54-4C2E-BCA5-300F888DE2A3}"/>
              </a:ext>
            </a:extLst>
          </p:cNvPr>
          <p:cNvSpPr txBox="1"/>
          <p:nvPr/>
        </p:nvSpPr>
        <p:spPr>
          <a:xfrm>
            <a:off x="15544800" y="9830165"/>
            <a:ext cx="4684295" cy="369332"/>
          </a:xfrm>
          <a:prstGeom prst="rect">
            <a:avLst/>
          </a:prstGeom>
          <a:noFill/>
        </p:spPr>
        <p:txBody>
          <a:bodyPr wrap="square" rtlCol="0">
            <a:spAutoFit/>
          </a:bodyPr>
          <a:lstStyle/>
          <a:p>
            <a:r>
              <a:rPr lang="en-US"/>
              <a:t>(Tomlinson, 2014, p. 15-17)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3005" y="3678655"/>
            <a:ext cx="5610717" cy="3797193"/>
          </a:xfrm>
          <a:prstGeom prst="rect">
            <a:avLst/>
          </a:prstGeom>
        </p:spPr>
        <p:txBody>
          <a:bodyPr wrap="square" lIns="0" tIns="0" rIns="0" bIns="0" rtlCol="0" anchor="t">
            <a:spAutoFit/>
          </a:bodyPr>
          <a:lstStyle/>
          <a:p>
            <a:pPr algn="ctr">
              <a:lnSpc>
                <a:spcPts val="7440"/>
              </a:lnSpc>
            </a:pPr>
            <a:r>
              <a:rPr lang="en-US" sz="6200">
                <a:solidFill>
                  <a:srgbClr val="474242"/>
                </a:solidFill>
                <a:latin typeface="Nunito Sans Regular Bold"/>
              </a:rPr>
              <a:t>The Underpinnings of Differentiation</a:t>
            </a:r>
          </a:p>
        </p:txBody>
      </p:sp>
      <p:sp>
        <p:nvSpPr>
          <p:cNvPr id="3" name="AutoShape 3"/>
          <p:cNvSpPr/>
          <p:nvPr/>
        </p:nvSpPr>
        <p:spPr>
          <a:xfrm>
            <a:off x="12168984" y="0"/>
            <a:ext cx="6119016" cy="5143500"/>
          </a:xfrm>
          <a:prstGeom prst="rect">
            <a:avLst/>
          </a:prstGeom>
          <a:solidFill>
            <a:srgbClr val="D1BCB2"/>
          </a:solidFill>
        </p:spPr>
      </p:sp>
      <p:sp>
        <p:nvSpPr>
          <p:cNvPr id="4" name="AutoShape 4"/>
          <p:cNvSpPr/>
          <p:nvPr/>
        </p:nvSpPr>
        <p:spPr>
          <a:xfrm>
            <a:off x="6639418" y="2026227"/>
            <a:ext cx="11648582" cy="8260773"/>
          </a:xfrm>
          <a:prstGeom prst="rect">
            <a:avLst/>
          </a:prstGeom>
          <a:solidFill>
            <a:srgbClr val="EBE8E8"/>
          </a:solidFill>
        </p:spPr>
      </p:sp>
      <p:sp>
        <p:nvSpPr>
          <p:cNvPr id="5" name="TextBox 5"/>
          <p:cNvSpPr txBox="1"/>
          <p:nvPr/>
        </p:nvSpPr>
        <p:spPr>
          <a:xfrm>
            <a:off x="7369798" y="2571750"/>
            <a:ext cx="10727702" cy="7202228"/>
          </a:xfrm>
          <a:prstGeom prst="rect">
            <a:avLst/>
          </a:prstGeom>
        </p:spPr>
        <p:txBody>
          <a:bodyPr wrap="square" lIns="0" tIns="0" rIns="0" bIns="0" rtlCol="0" anchor="t">
            <a:spAutoFit/>
          </a:bodyPr>
          <a:lstStyle/>
          <a:p>
            <a:pPr marL="514350" indent="-514350">
              <a:lnSpc>
                <a:spcPct val="150000"/>
              </a:lnSpc>
              <a:buAutoNum type="arabicPeriod"/>
            </a:pPr>
            <a:r>
              <a:rPr lang="en-US" sz="3499">
                <a:solidFill>
                  <a:srgbClr val="474242"/>
                </a:solidFill>
                <a:latin typeface="Nunito Sans Regular Bold"/>
              </a:rPr>
              <a:t>The Learning Environment Actively Supports Learners and Learning</a:t>
            </a:r>
          </a:p>
          <a:p>
            <a:pPr marL="514350" indent="-514350">
              <a:lnSpc>
                <a:spcPct val="150000"/>
              </a:lnSpc>
              <a:buAutoNum type="arabicPeriod"/>
            </a:pPr>
            <a:r>
              <a:rPr lang="en-US" sz="3499">
                <a:solidFill>
                  <a:srgbClr val="474242"/>
                </a:solidFill>
                <a:latin typeface="Nunito Sans Regular Bold"/>
              </a:rPr>
              <a:t>The Teacher Actively Attends to Student Differences</a:t>
            </a:r>
          </a:p>
          <a:p>
            <a:pPr marL="514350" indent="-514350">
              <a:lnSpc>
                <a:spcPct val="150000"/>
              </a:lnSpc>
              <a:buAutoNum type="arabicPeriod"/>
            </a:pPr>
            <a:r>
              <a:rPr lang="en-US" sz="3499">
                <a:solidFill>
                  <a:srgbClr val="474242"/>
                </a:solidFill>
                <a:latin typeface="Nunito Sans Regular Bold"/>
              </a:rPr>
              <a:t>The Curriculum is Organized to Support Learning</a:t>
            </a:r>
          </a:p>
          <a:p>
            <a:pPr marL="514350" indent="-514350">
              <a:lnSpc>
                <a:spcPct val="150000"/>
              </a:lnSpc>
              <a:buAutoNum type="arabicPeriod"/>
            </a:pPr>
            <a:r>
              <a:rPr lang="en-US" sz="3499">
                <a:solidFill>
                  <a:srgbClr val="474242"/>
                </a:solidFill>
                <a:latin typeface="Nunito Sans Regular Bold"/>
              </a:rPr>
              <a:t>Assessment and Instruction are Inseparable</a:t>
            </a:r>
          </a:p>
          <a:p>
            <a:pPr marL="514350" indent="-514350">
              <a:lnSpc>
                <a:spcPct val="150000"/>
              </a:lnSpc>
              <a:buAutoNum type="arabicPeriod"/>
            </a:pPr>
            <a:r>
              <a:rPr lang="en-US" sz="3499">
                <a:solidFill>
                  <a:srgbClr val="474242"/>
                </a:solidFill>
                <a:latin typeface="Nunito Sans Regular Bold"/>
              </a:rPr>
              <a:t>The Teacher Modifies Content, Process and Products Based on Student Readiness, Interest, and Learning Profiles</a:t>
            </a:r>
          </a:p>
        </p:txBody>
      </p:sp>
      <p:sp>
        <p:nvSpPr>
          <p:cNvPr id="6" name="TextBox 5">
            <a:extLst>
              <a:ext uri="{FF2B5EF4-FFF2-40B4-BE49-F238E27FC236}">
                <a16:creationId xmlns:a16="http://schemas.microsoft.com/office/drawing/2014/main" id="{74C073BA-658A-41D8-8B2B-7D8F54134858}"/>
              </a:ext>
            </a:extLst>
          </p:cNvPr>
          <p:cNvSpPr txBox="1"/>
          <p:nvPr/>
        </p:nvSpPr>
        <p:spPr>
          <a:xfrm>
            <a:off x="15544800" y="9830165"/>
            <a:ext cx="4684295" cy="369332"/>
          </a:xfrm>
          <a:prstGeom prst="rect">
            <a:avLst/>
          </a:prstGeom>
          <a:noFill/>
        </p:spPr>
        <p:txBody>
          <a:bodyPr wrap="square" rtlCol="0">
            <a:spAutoFit/>
          </a:bodyPr>
          <a:lstStyle/>
          <a:p>
            <a:r>
              <a:rPr lang="en-US"/>
              <a:t>(Tomlinson, 2014, p. 15-17)</a:t>
            </a:r>
          </a:p>
        </p:txBody>
      </p:sp>
    </p:spTree>
    <p:extLst>
      <p:ext uri="{BB962C8B-B14F-4D97-AF65-F5344CB8AC3E}">
        <p14:creationId xmlns:p14="http://schemas.microsoft.com/office/powerpoint/2010/main" val="2433964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3180207"/>
            <a:ext cx="18288000" cy="7106793"/>
          </a:xfrm>
          <a:prstGeom prst="rect">
            <a:avLst/>
          </a:prstGeom>
          <a:solidFill>
            <a:srgbClr val="EBE8E8"/>
          </a:solidFill>
        </p:spPr>
      </p:sp>
      <p:sp>
        <p:nvSpPr>
          <p:cNvPr id="4" name="TextBox 4"/>
          <p:cNvSpPr txBox="1"/>
          <p:nvPr/>
        </p:nvSpPr>
        <p:spPr>
          <a:xfrm>
            <a:off x="4167154" y="0"/>
            <a:ext cx="13802133" cy="2462213"/>
          </a:xfrm>
          <a:prstGeom prst="rect">
            <a:avLst/>
          </a:prstGeom>
        </p:spPr>
        <p:txBody>
          <a:bodyPr lIns="0" tIns="0" rIns="0" bIns="0" rtlCol="0" anchor="t">
            <a:spAutoFit/>
          </a:bodyPr>
          <a:lstStyle/>
          <a:p>
            <a:pPr algn="r">
              <a:lnSpc>
                <a:spcPts val="9600"/>
              </a:lnSpc>
            </a:pPr>
            <a:r>
              <a:rPr lang="en-US" sz="7999">
                <a:solidFill>
                  <a:srgbClr val="474242"/>
                </a:solidFill>
                <a:latin typeface="Nunito Sans Regular Bold"/>
              </a:rPr>
              <a:t>Differentiation and Choice</a:t>
            </a:r>
          </a:p>
          <a:p>
            <a:pPr algn="r">
              <a:lnSpc>
                <a:spcPts val="9600"/>
              </a:lnSpc>
            </a:pPr>
            <a:r>
              <a:rPr lang="en-US" sz="6000" i="1">
                <a:solidFill>
                  <a:srgbClr val="474242"/>
                </a:solidFill>
                <a:latin typeface="Nunito Sans Regular Bold"/>
              </a:rPr>
              <a:t>Interest – Arts Integration </a:t>
            </a:r>
            <a:r>
              <a:rPr lang="en-US" sz="7999">
                <a:solidFill>
                  <a:srgbClr val="474242"/>
                </a:solidFill>
                <a:latin typeface="Nunito Sans Regular Bold"/>
              </a:rPr>
              <a:t> </a:t>
            </a:r>
          </a:p>
        </p:txBody>
      </p:sp>
      <p:sp>
        <p:nvSpPr>
          <p:cNvPr id="6" name="TextBox 5">
            <a:extLst>
              <a:ext uri="{FF2B5EF4-FFF2-40B4-BE49-F238E27FC236}">
                <a16:creationId xmlns:a16="http://schemas.microsoft.com/office/drawing/2014/main" id="{993A8E88-4C49-46CE-BF39-71314961EFD4}"/>
              </a:ext>
            </a:extLst>
          </p:cNvPr>
          <p:cNvSpPr txBox="1"/>
          <p:nvPr/>
        </p:nvSpPr>
        <p:spPr>
          <a:xfrm>
            <a:off x="183481" y="3534276"/>
            <a:ext cx="17921037" cy="6401753"/>
          </a:xfrm>
          <a:prstGeom prst="rect">
            <a:avLst/>
          </a:prstGeom>
        </p:spPr>
        <p:txBody>
          <a:bodyPr wrap="square" lIns="0" tIns="0" rIns="0" bIns="0" rtlCol="0" anchor="t">
            <a:spAutoFit/>
          </a:bodyPr>
          <a:lstStyle/>
          <a:p>
            <a:r>
              <a:rPr lang="en-US" sz="3200">
                <a:effectLst/>
                <a:latin typeface="arial" panose="020B0604020202020204" pitchFamily="34" charset="0"/>
              </a:rPr>
              <a:t>This week we discuss student interest and profiles. We will pay particular attention to arts integration. For this week's journal, you are going to go on a virtual scavenger hunt! Download the PowerPoint file or copy the Google slide presentation to edit. Follow the directions to scavenge the interest (or your home) to create your own file. I have shared my example for an American Revolution unit. Share your file with me. If you need help, please reach out! </a:t>
            </a:r>
          </a:p>
          <a:p>
            <a:endParaRPr lang="en-US" sz="3200">
              <a:latin typeface="arial" panose="020B0604020202020204" pitchFamily="34" charset="0"/>
            </a:endParaRPr>
          </a:p>
          <a:p>
            <a:pPr algn="l"/>
            <a:r>
              <a:rPr lang="en-US" sz="3200" b="0" i="0">
                <a:solidFill>
                  <a:srgbClr val="000000"/>
                </a:solidFill>
                <a:effectLst/>
                <a:latin typeface="arial" panose="020B0604020202020204" pitchFamily="34" charset="0"/>
              </a:rPr>
              <a:t>Tips:</a:t>
            </a:r>
          </a:p>
          <a:p>
            <a:pPr marL="742950" lvl="1" indent="-285750" algn="l">
              <a:buFont typeface="+mj-lt"/>
              <a:buAutoNum type="arabicPeriod"/>
            </a:pPr>
            <a:r>
              <a:rPr lang="en-US" sz="3200" b="0" i="0">
                <a:solidFill>
                  <a:srgbClr val="000000"/>
                </a:solidFill>
                <a:effectLst/>
                <a:latin typeface="arial" panose="020B0604020202020204" pitchFamily="34" charset="0"/>
              </a:rPr>
              <a:t>Use the Insert feature to add YouTube videos, audio, or other videos to your presentation. </a:t>
            </a:r>
          </a:p>
          <a:p>
            <a:pPr marL="742950" lvl="1" indent="-285750" algn="l">
              <a:buFont typeface="+mj-lt"/>
              <a:buAutoNum type="arabicPeriod"/>
            </a:pPr>
            <a:r>
              <a:rPr lang="en-US" sz="3200" b="0" i="0">
                <a:solidFill>
                  <a:srgbClr val="000000"/>
                </a:solidFill>
                <a:effectLst/>
                <a:latin typeface="arial" panose="020B0604020202020204" pitchFamily="34" charset="0"/>
              </a:rPr>
              <a:t>The slide is set with a background so the only items to be modified are the textboxes. This is a great way to offer the same type of activity for students without them altering all the 'pretties' in a slide. </a:t>
            </a:r>
          </a:p>
          <a:p>
            <a:pPr marL="742950" lvl="1" indent="-285750" algn="l">
              <a:buFont typeface="+mj-lt"/>
              <a:buAutoNum type="arabicPeriod"/>
            </a:pPr>
            <a:r>
              <a:rPr lang="en-US" sz="3200" b="0" i="0">
                <a:solidFill>
                  <a:srgbClr val="000000"/>
                </a:solidFill>
                <a:effectLst/>
                <a:latin typeface="arial" panose="020B0604020202020204" pitchFamily="34" charset="0"/>
              </a:rPr>
              <a:t>I used Canva for the template. There are many free templates. I do pay for the premium monthly subscription because I use it so frequently.</a:t>
            </a:r>
          </a:p>
        </p:txBody>
      </p:sp>
      <p:sp>
        <p:nvSpPr>
          <p:cNvPr id="8" name="TextBox 7">
            <a:extLst>
              <a:ext uri="{FF2B5EF4-FFF2-40B4-BE49-F238E27FC236}">
                <a16:creationId xmlns:a16="http://schemas.microsoft.com/office/drawing/2014/main" id="{A1971C69-1C1A-4BBA-8846-6D6CDCA9AD55}"/>
              </a:ext>
            </a:extLst>
          </p:cNvPr>
          <p:cNvSpPr txBox="1"/>
          <p:nvPr/>
        </p:nvSpPr>
        <p:spPr>
          <a:xfrm>
            <a:off x="112295" y="160421"/>
            <a:ext cx="3449052" cy="1077218"/>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Creativity</a:t>
            </a:r>
          </a:p>
          <a:p>
            <a:r>
              <a:rPr lang="en-US" sz="3200">
                <a:latin typeface="Arial" panose="020B0604020202020204" pitchFamily="34" charset="0"/>
                <a:cs typeface="Arial" panose="020B0604020202020204" pitchFamily="34" charset="0"/>
              </a:rPr>
              <a:t>Critical Thinking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34">
            <a:extLst>
              <a:ext uri="{FF2B5EF4-FFF2-40B4-BE49-F238E27FC236}">
                <a16:creationId xmlns:a16="http://schemas.microsoft.com/office/drawing/2014/main" id="{59346F47-52D0-4EA3-922C-89AC951133BD}"/>
              </a:ext>
            </a:extLst>
          </p:cNvPr>
          <p:cNvSpPr txBox="1"/>
          <p:nvPr/>
        </p:nvSpPr>
        <p:spPr>
          <a:xfrm>
            <a:off x="8797248" y="6122722"/>
            <a:ext cx="2527211" cy="230832"/>
          </a:xfrm>
          <a:prstGeom prst="rect">
            <a:avLst/>
          </a:prstGeom>
        </p:spPr>
        <p:txBody>
          <a:bodyPr wrap="square" lIns="0" tIns="0" rIns="0" bIns="0" rtlCol="0" anchor="t">
            <a:spAutoFit/>
          </a:bodyPr>
          <a:lstStyle/>
          <a:p>
            <a:pPr algn="ctr" defTabSz="1244773">
              <a:lnSpc>
                <a:spcPts val="1791"/>
              </a:lnSpc>
              <a:defRPr/>
            </a:pPr>
            <a:r>
              <a:rPr lang="en-US" sz="1906" spc="-60">
                <a:solidFill>
                  <a:srgbClr val="FFFFFF"/>
                </a:solidFill>
                <a:latin typeface="Gaegu Bold"/>
              </a:rPr>
              <a:t>TITLE</a:t>
            </a:r>
          </a:p>
        </p:txBody>
      </p:sp>
      <p:sp>
        <p:nvSpPr>
          <p:cNvPr id="4" name="TextBox 38">
            <a:extLst>
              <a:ext uri="{FF2B5EF4-FFF2-40B4-BE49-F238E27FC236}">
                <a16:creationId xmlns:a16="http://schemas.microsoft.com/office/drawing/2014/main" id="{6E8D91DE-BAE2-4517-BB5F-65978E1640EC}"/>
              </a:ext>
            </a:extLst>
          </p:cNvPr>
          <p:cNvSpPr txBox="1"/>
          <p:nvPr/>
        </p:nvSpPr>
        <p:spPr>
          <a:xfrm>
            <a:off x="5670648" y="6487459"/>
            <a:ext cx="2836107" cy="230832"/>
          </a:xfrm>
          <a:prstGeom prst="rect">
            <a:avLst/>
          </a:prstGeom>
        </p:spPr>
        <p:txBody>
          <a:bodyPr lIns="0" tIns="0" rIns="0" bIns="0" rtlCol="0" anchor="t">
            <a:spAutoFit/>
          </a:bodyPr>
          <a:lstStyle/>
          <a:p>
            <a:pPr algn="ctr" defTabSz="1244773">
              <a:lnSpc>
                <a:spcPts val="1791"/>
              </a:lnSpc>
              <a:defRPr/>
            </a:pPr>
            <a:r>
              <a:rPr lang="en-US" sz="1906" spc="-60">
                <a:solidFill>
                  <a:srgbClr val="FFFFFF"/>
                </a:solidFill>
                <a:latin typeface="Gaegu Bold"/>
              </a:rPr>
              <a:t>TITLE</a:t>
            </a:r>
          </a:p>
        </p:txBody>
      </p:sp>
      <p:sp>
        <p:nvSpPr>
          <p:cNvPr id="5" name="TextBox 39">
            <a:extLst>
              <a:ext uri="{FF2B5EF4-FFF2-40B4-BE49-F238E27FC236}">
                <a16:creationId xmlns:a16="http://schemas.microsoft.com/office/drawing/2014/main" id="{A3F4502C-D4D5-41A9-8855-0D119506CA01}"/>
              </a:ext>
            </a:extLst>
          </p:cNvPr>
          <p:cNvSpPr txBox="1"/>
          <p:nvPr/>
        </p:nvSpPr>
        <p:spPr>
          <a:xfrm>
            <a:off x="2129422" y="7248866"/>
            <a:ext cx="2836107" cy="230832"/>
          </a:xfrm>
          <a:prstGeom prst="rect">
            <a:avLst/>
          </a:prstGeom>
        </p:spPr>
        <p:txBody>
          <a:bodyPr lIns="0" tIns="0" rIns="0" bIns="0" rtlCol="0" anchor="t">
            <a:spAutoFit/>
          </a:bodyPr>
          <a:lstStyle/>
          <a:p>
            <a:pPr algn="ctr" defTabSz="1244773">
              <a:lnSpc>
                <a:spcPts val="1790"/>
              </a:lnSpc>
              <a:defRPr/>
            </a:pPr>
            <a:r>
              <a:rPr lang="en-US" sz="1906" spc="-60">
                <a:solidFill>
                  <a:srgbClr val="FFFFFF"/>
                </a:solidFill>
                <a:latin typeface="Gaegu Bold"/>
              </a:rPr>
              <a:t>TITLE</a:t>
            </a:r>
          </a:p>
        </p:txBody>
      </p:sp>
      <p:sp>
        <p:nvSpPr>
          <p:cNvPr id="7" name="TextBox 27">
            <a:extLst>
              <a:ext uri="{FF2B5EF4-FFF2-40B4-BE49-F238E27FC236}">
                <a16:creationId xmlns:a16="http://schemas.microsoft.com/office/drawing/2014/main" id="{F4C569DD-FD90-43B3-AFAC-739C245FFCC9}"/>
              </a:ext>
            </a:extLst>
          </p:cNvPr>
          <p:cNvSpPr txBox="1"/>
          <p:nvPr/>
        </p:nvSpPr>
        <p:spPr>
          <a:xfrm>
            <a:off x="5575028" y="696292"/>
            <a:ext cx="2823882" cy="176010"/>
          </a:xfrm>
          <a:prstGeom prst="rect">
            <a:avLst/>
          </a:prstGeom>
        </p:spPr>
        <p:txBody>
          <a:bodyPr lIns="0" tIns="0" rIns="0" bIns="0" rtlCol="0" anchor="t">
            <a:spAutoFit/>
          </a:bodyPr>
          <a:lstStyle/>
          <a:p>
            <a:pPr defTabSz="1244773">
              <a:lnSpc>
                <a:spcPts val="1523"/>
              </a:lnSpc>
              <a:defRPr/>
            </a:pPr>
            <a:r>
              <a:rPr lang="en-US" sz="1088" spc="53">
                <a:solidFill>
                  <a:srgbClr val="FFFFFF"/>
                </a:solidFill>
                <a:latin typeface="Pangolin"/>
              </a:rPr>
              <a:t>Name: </a:t>
            </a:r>
          </a:p>
        </p:txBody>
      </p:sp>
      <p:sp>
        <p:nvSpPr>
          <p:cNvPr id="10" name="TextBox 33">
            <a:extLst>
              <a:ext uri="{FF2B5EF4-FFF2-40B4-BE49-F238E27FC236}">
                <a16:creationId xmlns:a16="http://schemas.microsoft.com/office/drawing/2014/main" id="{FB554B07-E6F4-47FA-B9C4-B9E2DD5D5BE8}"/>
              </a:ext>
            </a:extLst>
          </p:cNvPr>
          <p:cNvSpPr txBox="1"/>
          <p:nvPr/>
        </p:nvSpPr>
        <p:spPr>
          <a:xfrm rot="1032476">
            <a:off x="13402935" y="1755956"/>
            <a:ext cx="2258533" cy="243656"/>
          </a:xfrm>
          <a:prstGeom prst="rect">
            <a:avLst/>
          </a:prstGeom>
        </p:spPr>
        <p:txBody>
          <a:bodyPr lIns="0" tIns="0" rIns="0" bIns="0" rtlCol="0" anchor="t">
            <a:spAutoFit/>
          </a:bodyPr>
          <a:lstStyle/>
          <a:p>
            <a:pPr algn="ctr" defTabSz="1244773">
              <a:lnSpc>
                <a:spcPts val="1940"/>
              </a:lnSpc>
              <a:defRPr/>
            </a:pPr>
            <a:r>
              <a:rPr lang="en-US" sz="2064" spc="-65">
                <a:solidFill>
                  <a:srgbClr val="FFFFFF"/>
                </a:solidFill>
                <a:latin typeface="Gaegu Bold"/>
              </a:rPr>
              <a:t>TITLE</a:t>
            </a:r>
          </a:p>
        </p:txBody>
      </p:sp>
      <p:sp>
        <p:nvSpPr>
          <p:cNvPr id="11" name="TextBox 40">
            <a:extLst>
              <a:ext uri="{FF2B5EF4-FFF2-40B4-BE49-F238E27FC236}">
                <a16:creationId xmlns:a16="http://schemas.microsoft.com/office/drawing/2014/main" id="{825DDF77-4A8E-4808-9E30-5C574AF88304}"/>
              </a:ext>
            </a:extLst>
          </p:cNvPr>
          <p:cNvSpPr txBox="1"/>
          <p:nvPr/>
        </p:nvSpPr>
        <p:spPr>
          <a:xfrm rot="21054775">
            <a:off x="11411843" y="6548184"/>
            <a:ext cx="2836107" cy="230832"/>
          </a:xfrm>
          <a:prstGeom prst="rect">
            <a:avLst/>
          </a:prstGeom>
        </p:spPr>
        <p:txBody>
          <a:bodyPr lIns="0" tIns="0" rIns="0" bIns="0" rtlCol="0" anchor="t">
            <a:spAutoFit/>
          </a:bodyPr>
          <a:lstStyle/>
          <a:p>
            <a:pPr algn="ctr" defTabSz="1244773">
              <a:lnSpc>
                <a:spcPts val="1791"/>
              </a:lnSpc>
              <a:defRPr/>
            </a:pPr>
            <a:r>
              <a:rPr lang="en-US" sz="1906" spc="-60">
                <a:solidFill>
                  <a:srgbClr val="FFFFFF"/>
                </a:solidFill>
                <a:latin typeface="Gaegu Bold"/>
              </a:rPr>
              <a:t>TITLE</a:t>
            </a:r>
          </a:p>
        </p:txBody>
      </p:sp>
      <p:sp>
        <p:nvSpPr>
          <p:cNvPr id="8" name="TextBox 27">
            <a:extLst>
              <a:ext uri="{FF2B5EF4-FFF2-40B4-BE49-F238E27FC236}">
                <a16:creationId xmlns:a16="http://schemas.microsoft.com/office/drawing/2014/main" id="{9D8DAB4C-B758-4BF2-A6E8-5A9340DDF5DD}"/>
              </a:ext>
            </a:extLst>
          </p:cNvPr>
          <p:cNvSpPr txBox="1"/>
          <p:nvPr/>
        </p:nvSpPr>
        <p:spPr>
          <a:xfrm>
            <a:off x="11730998" y="714732"/>
            <a:ext cx="2823882" cy="176010"/>
          </a:xfrm>
          <a:prstGeom prst="rect">
            <a:avLst/>
          </a:prstGeom>
        </p:spPr>
        <p:txBody>
          <a:bodyPr lIns="0" tIns="0" rIns="0" bIns="0" rtlCol="0" anchor="t">
            <a:spAutoFit/>
          </a:bodyPr>
          <a:lstStyle/>
          <a:p>
            <a:pPr defTabSz="1244773">
              <a:lnSpc>
                <a:spcPts val="1523"/>
              </a:lnSpc>
              <a:defRPr/>
            </a:pPr>
            <a:r>
              <a:rPr lang="en-US" sz="1088" spc="53">
                <a:solidFill>
                  <a:srgbClr val="FFFFFF"/>
                </a:solidFill>
                <a:latin typeface="Pangolin"/>
              </a:rPr>
              <a:t>Unit: </a:t>
            </a:r>
          </a:p>
        </p:txBody>
      </p:sp>
    </p:spTree>
    <p:extLst>
      <p:ext uri="{BB962C8B-B14F-4D97-AF65-F5344CB8AC3E}">
        <p14:creationId xmlns:p14="http://schemas.microsoft.com/office/powerpoint/2010/main" val="4081810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34">
            <a:extLst>
              <a:ext uri="{FF2B5EF4-FFF2-40B4-BE49-F238E27FC236}">
                <a16:creationId xmlns:a16="http://schemas.microsoft.com/office/drawing/2014/main" id="{59346F47-52D0-4EA3-922C-89AC951133BD}"/>
              </a:ext>
            </a:extLst>
          </p:cNvPr>
          <p:cNvSpPr txBox="1"/>
          <p:nvPr/>
        </p:nvSpPr>
        <p:spPr>
          <a:xfrm>
            <a:off x="8797248" y="6122723"/>
            <a:ext cx="2527211" cy="461665"/>
          </a:xfrm>
          <a:prstGeom prst="rect">
            <a:avLst/>
          </a:prstGeom>
        </p:spPr>
        <p:txBody>
          <a:bodyPr wrap="square" lIns="0" tIns="0" rIns="0" bIns="0" rtlCol="0" anchor="t">
            <a:spAutoFit/>
          </a:bodyPr>
          <a:lstStyle/>
          <a:p>
            <a:pPr algn="ctr" defTabSz="1244773">
              <a:lnSpc>
                <a:spcPts val="1791"/>
              </a:lnSpc>
              <a:defRPr/>
            </a:pPr>
            <a:r>
              <a:rPr lang="en-US" sz="1906" spc="-60">
                <a:solidFill>
                  <a:srgbClr val="FFFFFF"/>
                </a:solidFill>
                <a:latin typeface="Gaegu Bold"/>
              </a:rPr>
              <a:t>Digital Art: Photograph of Loyalists </a:t>
            </a:r>
          </a:p>
        </p:txBody>
      </p:sp>
      <p:sp>
        <p:nvSpPr>
          <p:cNvPr id="4" name="TextBox 38">
            <a:extLst>
              <a:ext uri="{FF2B5EF4-FFF2-40B4-BE49-F238E27FC236}">
                <a16:creationId xmlns:a16="http://schemas.microsoft.com/office/drawing/2014/main" id="{6E8D91DE-BAE2-4517-BB5F-65978E1640EC}"/>
              </a:ext>
            </a:extLst>
          </p:cNvPr>
          <p:cNvSpPr txBox="1"/>
          <p:nvPr/>
        </p:nvSpPr>
        <p:spPr>
          <a:xfrm>
            <a:off x="5595927" y="6327587"/>
            <a:ext cx="2836107" cy="230832"/>
          </a:xfrm>
          <a:prstGeom prst="rect">
            <a:avLst/>
          </a:prstGeom>
        </p:spPr>
        <p:txBody>
          <a:bodyPr lIns="0" tIns="0" rIns="0" bIns="0" rtlCol="0" anchor="t">
            <a:spAutoFit/>
          </a:bodyPr>
          <a:lstStyle/>
          <a:p>
            <a:pPr algn="ctr" defTabSz="1244773">
              <a:lnSpc>
                <a:spcPts val="1791"/>
              </a:lnSpc>
              <a:defRPr/>
            </a:pPr>
            <a:r>
              <a:rPr lang="en-US" sz="1906" spc="-60">
                <a:solidFill>
                  <a:srgbClr val="FFFFFF"/>
                </a:solidFill>
                <a:latin typeface="Gaegu Bold"/>
              </a:rPr>
              <a:t>Comic</a:t>
            </a:r>
          </a:p>
        </p:txBody>
      </p:sp>
      <p:sp>
        <p:nvSpPr>
          <p:cNvPr id="5" name="TextBox 39">
            <a:extLst>
              <a:ext uri="{FF2B5EF4-FFF2-40B4-BE49-F238E27FC236}">
                <a16:creationId xmlns:a16="http://schemas.microsoft.com/office/drawing/2014/main" id="{A3F4502C-D4D5-41A9-8855-0D119506CA01}"/>
              </a:ext>
            </a:extLst>
          </p:cNvPr>
          <p:cNvSpPr txBox="1"/>
          <p:nvPr/>
        </p:nvSpPr>
        <p:spPr>
          <a:xfrm>
            <a:off x="2261552" y="7259473"/>
            <a:ext cx="2836107" cy="461665"/>
          </a:xfrm>
          <a:prstGeom prst="rect">
            <a:avLst/>
          </a:prstGeom>
        </p:spPr>
        <p:txBody>
          <a:bodyPr lIns="0" tIns="0" rIns="0" bIns="0" rtlCol="0" anchor="t">
            <a:spAutoFit/>
          </a:bodyPr>
          <a:lstStyle/>
          <a:p>
            <a:pPr algn="ctr" defTabSz="1244773">
              <a:lnSpc>
                <a:spcPts val="1790"/>
              </a:lnSpc>
              <a:defRPr/>
            </a:pPr>
            <a:r>
              <a:rPr lang="en-US" sz="1906" spc="-60">
                <a:solidFill>
                  <a:srgbClr val="FFFFFF"/>
                </a:solidFill>
                <a:latin typeface="Gaegu Bold"/>
              </a:rPr>
              <a:t>“Too Late to Apologize: A Declaration” Video Song</a:t>
            </a:r>
          </a:p>
        </p:txBody>
      </p:sp>
      <p:sp>
        <p:nvSpPr>
          <p:cNvPr id="7" name="TextBox 27">
            <a:extLst>
              <a:ext uri="{FF2B5EF4-FFF2-40B4-BE49-F238E27FC236}">
                <a16:creationId xmlns:a16="http://schemas.microsoft.com/office/drawing/2014/main" id="{F4C569DD-FD90-43B3-AFAC-739C245FFCC9}"/>
              </a:ext>
            </a:extLst>
          </p:cNvPr>
          <p:cNvSpPr txBox="1"/>
          <p:nvPr/>
        </p:nvSpPr>
        <p:spPr>
          <a:xfrm>
            <a:off x="5575028" y="696292"/>
            <a:ext cx="2823882" cy="176010"/>
          </a:xfrm>
          <a:prstGeom prst="rect">
            <a:avLst/>
          </a:prstGeom>
        </p:spPr>
        <p:txBody>
          <a:bodyPr lIns="0" tIns="0" rIns="0" bIns="0" rtlCol="0" anchor="t">
            <a:spAutoFit/>
          </a:bodyPr>
          <a:lstStyle/>
          <a:p>
            <a:pPr defTabSz="1244773">
              <a:lnSpc>
                <a:spcPts val="1523"/>
              </a:lnSpc>
              <a:defRPr/>
            </a:pPr>
            <a:r>
              <a:rPr lang="en-US" sz="1088" spc="53">
                <a:solidFill>
                  <a:srgbClr val="FFFFFF"/>
                </a:solidFill>
                <a:latin typeface="Pangolin"/>
              </a:rPr>
              <a:t>Name: Stefanie McKoy </a:t>
            </a:r>
          </a:p>
        </p:txBody>
      </p:sp>
      <p:sp>
        <p:nvSpPr>
          <p:cNvPr id="10" name="TextBox 33">
            <a:extLst>
              <a:ext uri="{FF2B5EF4-FFF2-40B4-BE49-F238E27FC236}">
                <a16:creationId xmlns:a16="http://schemas.microsoft.com/office/drawing/2014/main" id="{FB554B07-E6F4-47FA-B9C4-B9E2DD5D5BE8}"/>
              </a:ext>
            </a:extLst>
          </p:cNvPr>
          <p:cNvSpPr txBox="1"/>
          <p:nvPr/>
        </p:nvSpPr>
        <p:spPr>
          <a:xfrm rot="1032476">
            <a:off x="13402935" y="1755956"/>
            <a:ext cx="2258533" cy="243656"/>
          </a:xfrm>
          <a:prstGeom prst="rect">
            <a:avLst/>
          </a:prstGeom>
        </p:spPr>
        <p:txBody>
          <a:bodyPr lIns="0" tIns="0" rIns="0" bIns="0" rtlCol="0" anchor="t">
            <a:spAutoFit/>
          </a:bodyPr>
          <a:lstStyle/>
          <a:p>
            <a:pPr algn="ctr" defTabSz="1244773">
              <a:lnSpc>
                <a:spcPts val="1940"/>
              </a:lnSpc>
              <a:defRPr/>
            </a:pPr>
            <a:r>
              <a:rPr lang="en-US" sz="2064" spc="-65">
                <a:solidFill>
                  <a:srgbClr val="FFFFFF"/>
                </a:solidFill>
                <a:latin typeface="Gaegu Bold"/>
              </a:rPr>
              <a:t>Painting </a:t>
            </a:r>
          </a:p>
        </p:txBody>
      </p:sp>
      <p:sp>
        <p:nvSpPr>
          <p:cNvPr id="11" name="TextBox 40">
            <a:extLst>
              <a:ext uri="{FF2B5EF4-FFF2-40B4-BE49-F238E27FC236}">
                <a16:creationId xmlns:a16="http://schemas.microsoft.com/office/drawing/2014/main" id="{825DDF77-4A8E-4808-9E30-5C574AF88304}"/>
              </a:ext>
            </a:extLst>
          </p:cNvPr>
          <p:cNvSpPr txBox="1"/>
          <p:nvPr/>
        </p:nvSpPr>
        <p:spPr>
          <a:xfrm rot="21054775">
            <a:off x="11411843" y="6548184"/>
            <a:ext cx="2836107" cy="230832"/>
          </a:xfrm>
          <a:prstGeom prst="rect">
            <a:avLst/>
          </a:prstGeom>
        </p:spPr>
        <p:txBody>
          <a:bodyPr lIns="0" tIns="0" rIns="0" bIns="0" rtlCol="0" anchor="t">
            <a:spAutoFit/>
          </a:bodyPr>
          <a:lstStyle/>
          <a:p>
            <a:pPr algn="ctr" defTabSz="1244773">
              <a:lnSpc>
                <a:spcPts val="1791"/>
              </a:lnSpc>
              <a:defRPr/>
            </a:pPr>
            <a:r>
              <a:rPr lang="en-US" sz="1906" spc="-60">
                <a:solidFill>
                  <a:srgbClr val="FFFFFF"/>
                </a:solidFill>
                <a:latin typeface="Gaegu Bold"/>
              </a:rPr>
              <a:t>Piece of Music</a:t>
            </a:r>
          </a:p>
        </p:txBody>
      </p:sp>
      <p:sp>
        <p:nvSpPr>
          <p:cNvPr id="14" name="TextBox 27">
            <a:extLst>
              <a:ext uri="{FF2B5EF4-FFF2-40B4-BE49-F238E27FC236}">
                <a16:creationId xmlns:a16="http://schemas.microsoft.com/office/drawing/2014/main" id="{6AA33E85-8C01-4858-A4C1-3E5D9EBA3ACF}"/>
              </a:ext>
            </a:extLst>
          </p:cNvPr>
          <p:cNvSpPr txBox="1"/>
          <p:nvPr/>
        </p:nvSpPr>
        <p:spPr>
          <a:xfrm>
            <a:off x="11756279" y="710596"/>
            <a:ext cx="2823882" cy="176010"/>
          </a:xfrm>
          <a:prstGeom prst="rect">
            <a:avLst/>
          </a:prstGeom>
        </p:spPr>
        <p:txBody>
          <a:bodyPr lIns="0" tIns="0" rIns="0" bIns="0" rtlCol="0" anchor="t">
            <a:spAutoFit/>
          </a:bodyPr>
          <a:lstStyle/>
          <a:p>
            <a:pPr defTabSz="1244773">
              <a:lnSpc>
                <a:spcPts val="1523"/>
              </a:lnSpc>
              <a:defRPr/>
            </a:pPr>
            <a:r>
              <a:rPr lang="en-US" sz="1088" spc="53">
                <a:solidFill>
                  <a:srgbClr val="FFFFFF"/>
                </a:solidFill>
                <a:latin typeface="Pangolin"/>
              </a:rPr>
              <a:t>Unit: American Revolution</a:t>
            </a:r>
          </a:p>
        </p:txBody>
      </p:sp>
      <p:pic>
        <p:nvPicPr>
          <p:cNvPr id="13" name="Online Media 12" title="Too Late to Apologize: A Declaration">
            <a:hlinkClick r:id="" action="ppaction://media"/>
            <a:extLst>
              <a:ext uri="{FF2B5EF4-FFF2-40B4-BE49-F238E27FC236}">
                <a16:creationId xmlns:a16="http://schemas.microsoft.com/office/drawing/2014/main" id="{1E558CF9-4FE4-4BCC-98CB-E56E42D5A3D2}"/>
              </a:ext>
            </a:extLst>
          </p:cNvPr>
          <p:cNvPicPr>
            <a:picLocks noRot="1" noChangeAspect="1"/>
          </p:cNvPicPr>
          <p:nvPr>
            <a:videoFile r:link="rId1"/>
          </p:nvPr>
        </p:nvPicPr>
        <p:blipFill>
          <a:blip r:embed="rId4"/>
          <a:stretch>
            <a:fillRect/>
          </a:stretch>
        </p:blipFill>
        <p:spPr>
          <a:xfrm>
            <a:off x="2261552" y="7748635"/>
            <a:ext cx="2836107" cy="2116715"/>
          </a:xfrm>
          <a:prstGeom prst="rect">
            <a:avLst/>
          </a:prstGeom>
        </p:spPr>
      </p:pic>
      <p:pic>
        <p:nvPicPr>
          <p:cNvPr id="1028" name="Picture 4" descr="See the source image">
            <a:extLst>
              <a:ext uri="{FF2B5EF4-FFF2-40B4-BE49-F238E27FC236}">
                <a16:creationId xmlns:a16="http://schemas.microsoft.com/office/drawing/2014/main" id="{E9CCF5B8-AD5E-4B9B-A82A-20AB4AE15B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1512" y="6565851"/>
            <a:ext cx="2876800" cy="34894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FD103E69-B965-4413-A8C9-50F9528B711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4249" y="1426966"/>
            <a:ext cx="6431536" cy="42880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7087B0E-7623-45D0-AA43-E8C07A9BB93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3093" y="6757424"/>
            <a:ext cx="2876800" cy="28768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6772545-0F12-47A9-BCE8-70CA05A3978E}"/>
              </a:ext>
            </a:extLst>
          </p:cNvPr>
          <p:cNvSpPr txBox="1"/>
          <p:nvPr/>
        </p:nvSpPr>
        <p:spPr>
          <a:xfrm>
            <a:off x="12048565" y="7486427"/>
            <a:ext cx="3598509" cy="469359"/>
          </a:xfrm>
          <a:prstGeom prst="rect">
            <a:avLst/>
          </a:prstGeom>
          <a:noFill/>
        </p:spPr>
        <p:txBody>
          <a:bodyPr wrap="square" rtlCol="0">
            <a:spAutoFit/>
          </a:bodyPr>
          <a:lstStyle/>
          <a:p>
            <a:pPr algn="ctr" defTabSz="1244773"/>
            <a:r>
              <a:rPr lang="en-US" sz="2450">
                <a:solidFill>
                  <a:prstClr val="black"/>
                </a:solidFill>
                <a:latin typeface="Calibri"/>
                <a:hlinkClick r:id="rId8"/>
              </a:rPr>
              <a:t>Yankee Doodle</a:t>
            </a:r>
            <a:endParaRPr lang="en-US" sz="2450">
              <a:solidFill>
                <a:prstClr val="black"/>
              </a:solidFill>
              <a:latin typeface="Calibri"/>
            </a:endParaRPr>
          </a:p>
        </p:txBody>
      </p:sp>
      <p:pic>
        <p:nvPicPr>
          <p:cNvPr id="18" name="Graphic 17" descr="Music note outline">
            <a:extLst>
              <a:ext uri="{FF2B5EF4-FFF2-40B4-BE49-F238E27FC236}">
                <a16:creationId xmlns:a16="http://schemas.microsoft.com/office/drawing/2014/main" id="{A2DA539E-2E98-41EC-BF5A-A6F58EA79B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684079" y="7199747"/>
            <a:ext cx="1244813" cy="1244813"/>
          </a:xfrm>
          <a:prstGeom prst="rect">
            <a:avLst/>
          </a:prstGeom>
        </p:spPr>
      </p:pic>
      <p:pic>
        <p:nvPicPr>
          <p:cNvPr id="20" name="Graphic 19" descr="Music notes with solid fill">
            <a:extLst>
              <a:ext uri="{FF2B5EF4-FFF2-40B4-BE49-F238E27FC236}">
                <a16:creationId xmlns:a16="http://schemas.microsoft.com/office/drawing/2014/main" id="{81F8D9E6-1B80-4115-AF4A-9F10D7E8FAB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360570" y="8331591"/>
            <a:ext cx="1244813" cy="1244813"/>
          </a:xfrm>
          <a:prstGeom prst="rect">
            <a:avLst/>
          </a:prstGeom>
        </p:spPr>
      </p:pic>
      <p:pic>
        <p:nvPicPr>
          <p:cNvPr id="22" name="Graphic 21" descr="Music note with solid fill">
            <a:extLst>
              <a:ext uri="{FF2B5EF4-FFF2-40B4-BE49-F238E27FC236}">
                <a16:creationId xmlns:a16="http://schemas.microsoft.com/office/drawing/2014/main" id="{D1C0C7B7-DD8E-4CAC-81E0-09EF4EB285E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957754" y="8184585"/>
            <a:ext cx="1244813" cy="1244813"/>
          </a:xfrm>
          <a:prstGeom prst="rect">
            <a:avLst/>
          </a:prstGeom>
        </p:spPr>
      </p:pic>
      <p:pic>
        <p:nvPicPr>
          <p:cNvPr id="24" name="Graphic 23" descr="Music notes outline">
            <a:extLst>
              <a:ext uri="{FF2B5EF4-FFF2-40B4-BE49-F238E27FC236}">
                <a16:creationId xmlns:a16="http://schemas.microsoft.com/office/drawing/2014/main" id="{3F15646E-3F15-429F-AFF6-4E2DF8397F7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4402260" y="6577340"/>
            <a:ext cx="1244813" cy="1244813"/>
          </a:xfrm>
          <a:prstGeom prst="rect">
            <a:avLst/>
          </a:prstGeom>
        </p:spPr>
      </p:pic>
    </p:spTree>
    <p:extLst>
      <p:ext uri="{BB962C8B-B14F-4D97-AF65-F5344CB8AC3E}">
        <p14:creationId xmlns:p14="http://schemas.microsoft.com/office/powerpoint/2010/main" val="11762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2FCB13-0CE6-44FC-9888-39219954B1CC}"/>
              </a:ext>
            </a:extLst>
          </p:cNvPr>
          <p:cNvPicPr>
            <a:picLocks noChangeAspect="1"/>
          </p:cNvPicPr>
          <p:nvPr/>
        </p:nvPicPr>
        <p:blipFill rotWithShape="1">
          <a:blip r:embed="rId2"/>
          <a:srcRect l="20088" t="20896" r="21930" b="5497"/>
          <a:stretch/>
        </p:blipFill>
        <p:spPr>
          <a:xfrm>
            <a:off x="2085473" y="248"/>
            <a:ext cx="14405811" cy="10286752"/>
          </a:xfrm>
          <a:prstGeom prst="rect">
            <a:avLst/>
          </a:prstGeom>
        </p:spPr>
      </p:pic>
    </p:spTree>
    <p:extLst>
      <p:ext uri="{BB962C8B-B14F-4D97-AF65-F5344CB8AC3E}">
        <p14:creationId xmlns:p14="http://schemas.microsoft.com/office/powerpoint/2010/main" val="2964799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3180207"/>
            <a:ext cx="18288000" cy="7106793"/>
          </a:xfrm>
          <a:prstGeom prst="rect">
            <a:avLst/>
          </a:prstGeom>
          <a:solidFill>
            <a:srgbClr val="EBE8E8"/>
          </a:solidFill>
        </p:spPr>
      </p:sp>
      <p:sp>
        <p:nvSpPr>
          <p:cNvPr id="3" name="TextBox 3"/>
          <p:cNvSpPr txBox="1"/>
          <p:nvPr/>
        </p:nvSpPr>
        <p:spPr>
          <a:xfrm>
            <a:off x="1028700" y="3545801"/>
            <a:ext cx="16296774" cy="3470181"/>
          </a:xfrm>
          <a:prstGeom prst="rect">
            <a:avLst/>
          </a:prstGeom>
        </p:spPr>
        <p:txBody>
          <a:bodyPr wrap="square" lIns="0" tIns="0" rIns="0" bIns="0" rtlCol="0" anchor="t">
            <a:spAutoFit/>
          </a:bodyPr>
          <a:lstStyle/>
          <a:p>
            <a:pPr algn="l"/>
            <a:r>
              <a:rPr lang="en-US" sz="2800" b="0" i="0">
                <a:solidFill>
                  <a:srgbClr val="000000"/>
                </a:solidFill>
                <a:effectLst/>
                <a:latin typeface="arial" panose="020B0604020202020204" pitchFamily="34" charset="0"/>
              </a:rPr>
              <a:t>Think about the reading and videos about managing a differentiated classroom. The book specifically discusses classroom environment, the principles in leading students, helping students become leaders, and day to day management of the classroom. For this week's journal, you will get to use your creative brain. </a:t>
            </a:r>
          </a:p>
          <a:p>
            <a:pPr algn="l"/>
            <a:br>
              <a:rPr lang="en-US" sz="2800" b="0" i="0">
                <a:solidFill>
                  <a:srgbClr val="000000"/>
                </a:solidFill>
                <a:effectLst/>
                <a:latin typeface="arial" panose="020B0604020202020204" pitchFamily="34" charset="0"/>
              </a:rPr>
            </a:br>
            <a:r>
              <a:rPr lang="en-US" sz="2800" b="0" i="0">
                <a:solidFill>
                  <a:srgbClr val="000000"/>
                </a:solidFill>
                <a:effectLst/>
                <a:latin typeface="arial" panose="020B0604020202020204" pitchFamily="34" charset="0"/>
              </a:rPr>
              <a:t>Here is a YouTube video explaining the Raft : </a:t>
            </a:r>
            <a:r>
              <a:rPr lang="en-US" sz="2800" b="0" i="0" u="sng">
                <a:solidFill>
                  <a:srgbClr val="1874A4"/>
                </a:solidFill>
                <a:effectLst/>
                <a:latin typeface="arial" panose="020B0604020202020204" pitchFamily="34" charset="0"/>
                <a:hlinkClick r:id="rId2"/>
              </a:rPr>
              <a:t>h</a:t>
            </a:r>
            <a:r>
              <a:rPr lang="en-US" sz="2800" b="0" i="0" u="sng">
                <a:solidFill>
                  <a:srgbClr val="1874A4"/>
                </a:solidFill>
                <a:effectLst/>
                <a:latin typeface="arial" panose="020B0604020202020204" pitchFamily="34" charset="0"/>
                <a:hlinkClick r:id="rId2" tooltip="https://youtu.be/oaWp4twgltE"/>
              </a:rPr>
              <a:t>ttps://youtu.be/oaWp4twgltE </a:t>
            </a:r>
            <a:r>
              <a:rPr lang="en-US" sz="2800" b="0" i="0">
                <a:solidFill>
                  <a:srgbClr val="000000"/>
                </a:solidFill>
                <a:effectLst/>
                <a:latin typeface="arial" panose="020B0604020202020204" pitchFamily="34" charset="0"/>
              </a:rPr>
              <a:t>(I think it is a student project.) </a:t>
            </a:r>
          </a:p>
          <a:p>
            <a:pPr algn="just">
              <a:lnSpc>
                <a:spcPts val="3600"/>
              </a:lnSpc>
            </a:pPr>
            <a:endParaRPr lang="en-US" sz="2800">
              <a:solidFill>
                <a:srgbClr val="474242"/>
              </a:solidFill>
              <a:latin typeface="Nunito Sans Regular Bold"/>
            </a:endParaRPr>
          </a:p>
        </p:txBody>
      </p:sp>
      <p:sp>
        <p:nvSpPr>
          <p:cNvPr id="4" name="TextBox 4"/>
          <p:cNvSpPr txBox="1"/>
          <p:nvPr/>
        </p:nvSpPr>
        <p:spPr>
          <a:xfrm>
            <a:off x="4167154" y="166137"/>
            <a:ext cx="13802133" cy="2462213"/>
          </a:xfrm>
          <a:prstGeom prst="rect">
            <a:avLst/>
          </a:prstGeom>
        </p:spPr>
        <p:txBody>
          <a:bodyPr lIns="0" tIns="0" rIns="0" bIns="0" rtlCol="0" anchor="t">
            <a:spAutoFit/>
          </a:bodyPr>
          <a:lstStyle/>
          <a:p>
            <a:pPr algn="r">
              <a:lnSpc>
                <a:spcPts val="9600"/>
              </a:lnSpc>
            </a:pPr>
            <a:r>
              <a:rPr lang="en-US" sz="7999">
                <a:solidFill>
                  <a:srgbClr val="474242"/>
                </a:solidFill>
                <a:latin typeface="Nunito Sans Regular Bold"/>
              </a:rPr>
              <a:t>Differentiation and Choice</a:t>
            </a:r>
          </a:p>
          <a:p>
            <a:pPr algn="r">
              <a:lnSpc>
                <a:spcPts val="9600"/>
              </a:lnSpc>
            </a:pPr>
            <a:r>
              <a:rPr lang="en-US" sz="6000" i="1">
                <a:solidFill>
                  <a:srgbClr val="474242"/>
                </a:solidFill>
                <a:latin typeface="Nunito Sans Regular Bold"/>
              </a:rPr>
              <a:t>Product: RAFT</a:t>
            </a:r>
            <a:endParaRPr lang="en-US" sz="7999">
              <a:solidFill>
                <a:srgbClr val="474242"/>
              </a:solidFill>
              <a:latin typeface="Nunito Sans Regular Bold"/>
            </a:endParaRPr>
          </a:p>
        </p:txBody>
      </p:sp>
      <p:sp>
        <p:nvSpPr>
          <p:cNvPr id="5" name="TextBox 4">
            <a:extLst>
              <a:ext uri="{FF2B5EF4-FFF2-40B4-BE49-F238E27FC236}">
                <a16:creationId xmlns:a16="http://schemas.microsoft.com/office/drawing/2014/main" id="{4BB6AFFA-542B-49E2-BF25-3A5FECFABAA0}"/>
              </a:ext>
            </a:extLst>
          </p:cNvPr>
          <p:cNvSpPr txBox="1"/>
          <p:nvPr/>
        </p:nvSpPr>
        <p:spPr>
          <a:xfrm>
            <a:off x="11951369" y="9917668"/>
            <a:ext cx="6994358" cy="369332"/>
          </a:xfrm>
          <a:prstGeom prst="rect">
            <a:avLst/>
          </a:prstGeom>
          <a:noFill/>
        </p:spPr>
        <p:txBody>
          <a:bodyPr wrap="square" rtlCol="0">
            <a:spAutoFit/>
          </a:bodyPr>
          <a:lstStyle/>
          <a:p>
            <a:r>
              <a:rPr lang="en-US"/>
              <a:t>(</a:t>
            </a:r>
            <a:r>
              <a:rPr lang="en-US" err="1"/>
              <a:t>Doubet</a:t>
            </a:r>
            <a:r>
              <a:rPr lang="en-US"/>
              <a:t> &amp; Hocket, 2015, p.232; </a:t>
            </a:r>
            <a:r>
              <a:rPr lang="en-US" err="1"/>
              <a:t>Doubet</a:t>
            </a:r>
            <a:r>
              <a:rPr lang="en-US"/>
              <a:t> &amp; Hocket, 2017, p. 285 )</a:t>
            </a:r>
          </a:p>
        </p:txBody>
      </p:sp>
      <p:sp>
        <p:nvSpPr>
          <p:cNvPr id="6" name="TextBox 5">
            <a:extLst>
              <a:ext uri="{FF2B5EF4-FFF2-40B4-BE49-F238E27FC236}">
                <a16:creationId xmlns:a16="http://schemas.microsoft.com/office/drawing/2014/main" id="{7221E10C-4E6B-4923-97C9-32D5AD65A0D5}"/>
              </a:ext>
            </a:extLst>
          </p:cNvPr>
          <p:cNvSpPr txBox="1"/>
          <p:nvPr/>
        </p:nvSpPr>
        <p:spPr>
          <a:xfrm>
            <a:off x="112295" y="160421"/>
            <a:ext cx="3449052" cy="1077218"/>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Creativity</a:t>
            </a:r>
          </a:p>
          <a:p>
            <a:r>
              <a:rPr lang="en-US" sz="3200">
                <a:latin typeface="Arial" panose="020B0604020202020204" pitchFamily="34" charset="0"/>
                <a:cs typeface="Arial" panose="020B0604020202020204" pitchFamily="34" charset="0"/>
              </a:rPr>
              <a:t>Critical Thinking</a:t>
            </a:r>
          </a:p>
        </p:txBody>
      </p:sp>
    </p:spTree>
    <p:extLst>
      <p:ext uri="{BB962C8B-B14F-4D97-AF65-F5344CB8AC3E}">
        <p14:creationId xmlns:p14="http://schemas.microsoft.com/office/powerpoint/2010/main" val="282724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18288000" cy="10287000"/>
          </a:xfrm>
          <a:prstGeom prst="rect">
            <a:avLst/>
          </a:prstGeom>
          <a:solidFill>
            <a:srgbClr val="EBE8E8"/>
          </a:solidFill>
        </p:spPr>
      </p:sp>
      <p:graphicFrame>
        <p:nvGraphicFramePr>
          <p:cNvPr id="7" name="Table 7">
            <a:extLst>
              <a:ext uri="{FF2B5EF4-FFF2-40B4-BE49-F238E27FC236}">
                <a16:creationId xmlns:a16="http://schemas.microsoft.com/office/drawing/2014/main" id="{49189F91-FD08-4F36-8B1F-1FED1CDA9A1D}"/>
              </a:ext>
            </a:extLst>
          </p:cNvPr>
          <p:cNvGraphicFramePr>
            <a:graphicFrameLocks noGrp="1"/>
          </p:cNvGraphicFramePr>
          <p:nvPr>
            <p:extLst>
              <p:ext uri="{D42A27DB-BD31-4B8C-83A1-F6EECF244321}">
                <p14:modId xmlns:p14="http://schemas.microsoft.com/office/powerpoint/2010/main" val="3128983858"/>
              </p:ext>
            </p:extLst>
          </p:nvPr>
        </p:nvGraphicFramePr>
        <p:xfrm>
          <a:off x="893011" y="714923"/>
          <a:ext cx="16840200" cy="8857153"/>
        </p:xfrm>
        <a:graphic>
          <a:graphicData uri="http://schemas.openxmlformats.org/drawingml/2006/table">
            <a:tbl>
              <a:tblPr firstRow="1" bandRow="1">
                <a:tableStyleId>{5C22544A-7EE6-4342-B048-85BDC9FD1C3A}</a:tableStyleId>
              </a:tblPr>
              <a:tblGrid>
                <a:gridCol w="3759200">
                  <a:extLst>
                    <a:ext uri="{9D8B030D-6E8A-4147-A177-3AD203B41FA5}">
                      <a16:colId xmlns:a16="http://schemas.microsoft.com/office/drawing/2014/main" val="231285387"/>
                    </a:ext>
                  </a:extLst>
                </a:gridCol>
                <a:gridCol w="3784600">
                  <a:extLst>
                    <a:ext uri="{9D8B030D-6E8A-4147-A177-3AD203B41FA5}">
                      <a16:colId xmlns:a16="http://schemas.microsoft.com/office/drawing/2014/main" val="545380454"/>
                    </a:ext>
                  </a:extLst>
                </a:gridCol>
                <a:gridCol w="3911600">
                  <a:extLst>
                    <a:ext uri="{9D8B030D-6E8A-4147-A177-3AD203B41FA5}">
                      <a16:colId xmlns:a16="http://schemas.microsoft.com/office/drawing/2014/main" val="2781504326"/>
                    </a:ext>
                  </a:extLst>
                </a:gridCol>
                <a:gridCol w="5384800">
                  <a:extLst>
                    <a:ext uri="{9D8B030D-6E8A-4147-A177-3AD203B41FA5}">
                      <a16:colId xmlns:a16="http://schemas.microsoft.com/office/drawing/2014/main" val="3106477259"/>
                    </a:ext>
                  </a:extLst>
                </a:gridCol>
              </a:tblGrid>
              <a:tr h="1046652">
                <a:tc>
                  <a:txBody>
                    <a:bodyPr/>
                    <a:lstStyle/>
                    <a:p>
                      <a:pPr algn="ctr"/>
                      <a:r>
                        <a:rPr lang="en-US" sz="3200">
                          <a:solidFill>
                            <a:schemeClr val="tx1"/>
                          </a:solidFill>
                        </a:rPr>
                        <a:t>(R) </a:t>
                      </a:r>
                      <a:endParaRPr lang="en-US"/>
                    </a:p>
                    <a:p>
                      <a:pPr lvl="0" algn="ctr">
                        <a:buNone/>
                      </a:pPr>
                      <a:r>
                        <a:rPr lang="en-US" sz="3200">
                          <a:solidFill>
                            <a:schemeClr val="tx1"/>
                          </a:solidFill>
                        </a:rPr>
                        <a:t>Role</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3200">
                          <a:solidFill>
                            <a:schemeClr val="tx1"/>
                          </a:solidFill>
                        </a:rPr>
                        <a:t>(A)</a:t>
                      </a:r>
                    </a:p>
                    <a:p>
                      <a:pPr algn="ctr"/>
                      <a:r>
                        <a:rPr lang="en-US" sz="3200">
                          <a:solidFill>
                            <a:schemeClr val="tx1"/>
                          </a:solidFill>
                        </a:rPr>
                        <a:t>Audience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3200">
                          <a:solidFill>
                            <a:schemeClr val="tx1"/>
                          </a:solidFill>
                        </a:rPr>
                        <a:t>(F)</a:t>
                      </a:r>
                    </a:p>
                    <a:p>
                      <a:pPr algn="ctr"/>
                      <a:r>
                        <a:rPr lang="en-US" sz="3200">
                          <a:solidFill>
                            <a:schemeClr val="tx1"/>
                          </a:solidFill>
                        </a:rPr>
                        <a:t>Format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r>
                        <a:rPr lang="en-US" sz="3200">
                          <a:solidFill>
                            <a:schemeClr val="tx1"/>
                          </a:solidFill>
                        </a:rPr>
                        <a:t>(T)</a:t>
                      </a:r>
                    </a:p>
                    <a:p>
                      <a:pPr algn="ctr"/>
                      <a:r>
                        <a:rPr lang="en-US" sz="3200">
                          <a:solidFill>
                            <a:schemeClr val="tx1"/>
                          </a:solidFill>
                        </a:rPr>
                        <a:t>Topic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244116202"/>
                  </a:ext>
                </a:extLst>
              </a:tr>
              <a:tr h="1046652">
                <a:tc>
                  <a:txBody>
                    <a:bodyPr/>
                    <a:lstStyle/>
                    <a:p>
                      <a:pPr algn="l"/>
                      <a:r>
                        <a:rPr lang="en-US" sz="3200">
                          <a:solidFill>
                            <a:schemeClr val="tx1"/>
                          </a:solidFill>
                        </a:rPr>
                        <a:t>Special Education Teacher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Regular Classroom Education Teacher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Photographs and descriptions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What are some learning and behavior gains from differentiated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572279"/>
                  </a:ext>
                </a:extLst>
              </a:tr>
              <a:tr h="1084753">
                <a:tc>
                  <a:txBody>
                    <a:bodyPr/>
                    <a:lstStyle/>
                    <a:p>
                      <a:pPr algn="l"/>
                      <a:r>
                        <a:rPr lang="en-US" sz="3200">
                          <a:solidFill>
                            <a:schemeClr val="tx1"/>
                          </a:solidFill>
                        </a:rPr>
                        <a:t>Principal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Community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Video presentation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How might a differentiated classroom sound or look like?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275775"/>
                  </a:ext>
                </a:extLst>
              </a:tr>
              <a:tr h="1524174">
                <a:tc>
                  <a:txBody>
                    <a:bodyPr/>
                    <a:lstStyle/>
                    <a:p>
                      <a:pPr algn="l"/>
                      <a:r>
                        <a:rPr lang="en-US" sz="3200">
                          <a:solidFill>
                            <a:schemeClr val="tx1"/>
                          </a:solidFill>
                        </a:rPr>
                        <a:t>Parent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School Board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Speech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a:solidFill>
                            <a:schemeClr val="tx1"/>
                          </a:solidFill>
                        </a:rPr>
                        <a:t>What routines and procedures are helpful when starting to develop differentiation in the classroom? </a:t>
                      </a:r>
                    </a:p>
                    <a:p>
                      <a:pPr algn="l"/>
                      <a:endParaRPr lang="en-US" sz="3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0863281"/>
                  </a:ext>
                </a:extLst>
              </a:tr>
              <a:tr h="1046652">
                <a:tc>
                  <a:txBody>
                    <a:bodyPr/>
                    <a:lstStyle/>
                    <a:p>
                      <a:pPr algn="l"/>
                      <a:r>
                        <a:rPr lang="en-US" sz="3200">
                          <a:solidFill>
                            <a:schemeClr val="tx1"/>
                          </a:solidFill>
                        </a:rPr>
                        <a:t>Community Member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Administration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Letters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How is managing and leading different in a differentiated classroom?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7705388"/>
                  </a:ext>
                </a:extLst>
              </a:tr>
              <a:tr h="1046652">
                <a:tc>
                  <a:txBody>
                    <a:bodyPr/>
                    <a:lstStyle/>
                    <a:p>
                      <a:pPr algn="l"/>
                      <a:r>
                        <a:rPr lang="en-US" sz="3200">
                          <a:solidFill>
                            <a:schemeClr val="tx1"/>
                          </a:solidFill>
                        </a:rPr>
                        <a:t>Student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Pre-service teachers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Comic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3200">
                          <a:solidFill>
                            <a:schemeClr val="tx1"/>
                          </a:solidFill>
                        </a:rPr>
                        <a:t>What does a differentiated classroom look like?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5939691"/>
                  </a:ext>
                </a:extLst>
              </a:tr>
            </a:tbl>
          </a:graphicData>
        </a:graphic>
      </p:graphicFrame>
      <p:sp>
        <p:nvSpPr>
          <p:cNvPr id="8" name="TextBox 7">
            <a:extLst>
              <a:ext uri="{FF2B5EF4-FFF2-40B4-BE49-F238E27FC236}">
                <a16:creationId xmlns:a16="http://schemas.microsoft.com/office/drawing/2014/main" id="{C54A8D81-AB49-4957-8F08-B7BBFAB41024}"/>
              </a:ext>
            </a:extLst>
          </p:cNvPr>
          <p:cNvSpPr txBox="1"/>
          <p:nvPr/>
        </p:nvSpPr>
        <p:spPr>
          <a:xfrm>
            <a:off x="11951369" y="9917668"/>
            <a:ext cx="6994358" cy="369332"/>
          </a:xfrm>
          <a:prstGeom prst="rect">
            <a:avLst/>
          </a:prstGeom>
          <a:noFill/>
        </p:spPr>
        <p:txBody>
          <a:bodyPr wrap="square" rtlCol="0">
            <a:spAutoFit/>
          </a:bodyPr>
          <a:lstStyle/>
          <a:p>
            <a:r>
              <a:rPr lang="en-US"/>
              <a:t>(</a:t>
            </a:r>
            <a:r>
              <a:rPr lang="en-US" err="1"/>
              <a:t>Doubet</a:t>
            </a:r>
            <a:r>
              <a:rPr lang="en-US"/>
              <a:t> &amp; Hocket, 2015, p.232; </a:t>
            </a:r>
            <a:r>
              <a:rPr lang="en-US" err="1"/>
              <a:t>Doubet</a:t>
            </a:r>
            <a:r>
              <a:rPr lang="en-US"/>
              <a:t> &amp; Hocket, 2017, p. 285 )</a:t>
            </a:r>
          </a:p>
        </p:txBody>
      </p:sp>
    </p:spTree>
    <p:extLst>
      <p:ext uri="{BB962C8B-B14F-4D97-AF65-F5344CB8AC3E}">
        <p14:creationId xmlns:p14="http://schemas.microsoft.com/office/powerpoint/2010/main" val="3089283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438400"/>
            <a:ext cx="18288000" cy="7848600"/>
          </a:xfrm>
          <a:prstGeom prst="rect">
            <a:avLst/>
          </a:prstGeom>
          <a:solidFill>
            <a:srgbClr val="EBE8E8"/>
          </a:solidFill>
        </p:spPr>
      </p:sp>
      <p:sp>
        <p:nvSpPr>
          <p:cNvPr id="4" name="TextBox 3">
            <a:extLst>
              <a:ext uri="{FF2B5EF4-FFF2-40B4-BE49-F238E27FC236}">
                <a16:creationId xmlns:a16="http://schemas.microsoft.com/office/drawing/2014/main" id="{1D31B66D-6351-4529-89F4-75422E38CD99}"/>
              </a:ext>
            </a:extLst>
          </p:cNvPr>
          <p:cNvSpPr txBox="1"/>
          <p:nvPr/>
        </p:nvSpPr>
        <p:spPr>
          <a:xfrm>
            <a:off x="448176" y="2684621"/>
            <a:ext cx="11813326" cy="5909310"/>
          </a:xfrm>
          <a:prstGeom prst="rect">
            <a:avLst/>
          </a:prstGeom>
        </p:spPr>
        <p:txBody>
          <a:bodyPr wrap="square" lIns="0" tIns="0" rIns="0" bIns="0" rtlCol="0" anchor="t">
            <a:spAutoFit/>
          </a:bodyPr>
          <a:lstStyle/>
          <a:p>
            <a:r>
              <a:rPr lang="en-US" sz="3200">
                <a:effectLst/>
                <a:latin typeface="arial" panose="020B0604020202020204" pitchFamily="34" charset="0"/>
              </a:rPr>
              <a:t>Task 3: Student to the Preservice Teacher </a:t>
            </a:r>
          </a:p>
          <a:p>
            <a:endParaRPr lang="en-US" sz="3200" b="0" i="0">
              <a:solidFill>
                <a:srgbClr val="000000"/>
              </a:solidFill>
              <a:latin typeface="arial" panose="020B0604020202020204" pitchFamily="34" charset="0"/>
            </a:endParaRPr>
          </a:p>
          <a:p>
            <a:r>
              <a:rPr lang="en-US" sz="3200">
                <a:solidFill>
                  <a:srgbClr val="000000"/>
                </a:solidFill>
                <a:effectLst/>
                <a:latin typeface="arial" panose="020B0604020202020204" pitchFamily="34" charset="0"/>
              </a:rPr>
              <a:t>As a mentor teacher, you have asked students to create comics for the preservice teacher in your classroom about how your classroom differentiates to meet students needs. </a:t>
            </a:r>
            <a:r>
              <a:rPr lang="en-US" sz="3200">
                <a:solidFill>
                  <a:srgbClr val="000000"/>
                </a:solidFill>
                <a:latin typeface="arial" panose="020B0604020202020204" pitchFamily="34" charset="0"/>
              </a:rPr>
              <a:t>As your preservice teacher is new to your classroom, you want the novice teacher to feel welcome but also be aware of teaching expectations. </a:t>
            </a:r>
          </a:p>
          <a:p>
            <a:endParaRPr lang="en-US" sz="3200" b="0" i="0">
              <a:solidFill>
                <a:srgbClr val="000000"/>
              </a:solidFill>
              <a:effectLst/>
              <a:latin typeface="arial" panose="020B0604020202020204" pitchFamily="34" charset="0"/>
            </a:endParaRPr>
          </a:p>
          <a:p>
            <a:r>
              <a:rPr lang="en-US" sz="3200">
                <a:solidFill>
                  <a:srgbClr val="000000"/>
                </a:solidFill>
                <a:latin typeface="arial" panose="020B0604020202020204" pitchFamily="34" charset="0"/>
              </a:rPr>
              <a:t>Write a comic strip using any tool of your choice highlighting the key elements of differentiation as if you were a student in the classroom welcoming a new student teacher. </a:t>
            </a:r>
            <a:endParaRPr lang="en-US" sz="3200" b="0" i="0">
              <a:solidFill>
                <a:srgbClr val="000000"/>
              </a:solidFill>
              <a:effectLst/>
              <a:latin typeface="arial" panose="020B0604020202020204" pitchFamily="34" charset="0"/>
            </a:endParaRPr>
          </a:p>
        </p:txBody>
      </p:sp>
      <p:sp>
        <p:nvSpPr>
          <p:cNvPr id="8" name="TextBox 4">
            <a:extLst>
              <a:ext uri="{FF2B5EF4-FFF2-40B4-BE49-F238E27FC236}">
                <a16:creationId xmlns:a16="http://schemas.microsoft.com/office/drawing/2014/main" id="{2B81881F-B4CE-4972-B97B-475E1F7C1AFA}"/>
              </a:ext>
            </a:extLst>
          </p:cNvPr>
          <p:cNvSpPr txBox="1"/>
          <p:nvPr/>
        </p:nvSpPr>
        <p:spPr>
          <a:xfrm>
            <a:off x="4167154" y="166137"/>
            <a:ext cx="13802133" cy="2462213"/>
          </a:xfrm>
          <a:prstGeom prst="rect">
            <a:avLst/>
          </a:prstGeom>
        </p:spPr>
        <p:txBody>
          <a:bodyPr lIns="0" tIns="0" rIns="0" bIns="0" rtlCol="0" anchor="t">
            <a:spAutoFit/>
          </a:bodyPr>
          <a:lstStyle/>
          <a:p>
            <a:pPr algn="r">
              <a:lnSpc>
                <a:spcPts val="9600"/>
              </a:lnSpc>
            </a:pPr>
            <a:r>
              <a:rPr lang="en-US" sz="7999">
                <a:solidFill>
                  <a:srgbClr val="474242"/>
                </a:solidFill>
                <a:latin typeface="Nunito Sans Regular Bold"/>
              </a:rPr>
              <a:t>Differentiation and Choice</a:t>
            </a:r>
          </a:p>
          <a:p>
            <a:pPr algn="r">
              <a:lnSpc>
                <a:spcPts val="9600"/>
              </a:lnSpc>
            </a:pPr>
            <a:r>
              <a:rPr lang="en-US" sz="6000" i="1">
                <a:solidFill>
                  <a:srgbClr val="474242"/>
                </a:solidFill>
                <a:latin typeface="Nunito Sans Regular Bold"/>
              </a:rPr>
              <a:t>Product: RAFT</a:t>
            </a:r>
            <a:endParaRPr lang="en-US" sz="7999">
              <a:solidFill>
                <a:srgbClr val="474242"/>
              </a:solidFill>
              <a:latin typeface="Nunito Sans Regular Bold"/>
            </a:endParaRPr>
          </a:p>
        </p:txBody>
      </p:sp>
      <p:pic>
        <p:nvPicPr>
          <p:cNvPr id="9" name="Picture 8" descr="A picture containing text&#10;&#10;Description automatically generated">
            <a:extLst>
              <a:ext uri="{FF2B5EF4-FFF2-40B4-BE49-F238E27FC236}">
                <a16:creationId xmlns:a16="http://schemas.microsoft.com/office/drawing/2014/main" id="{7DF35387-0151-4DA6-8C04-6B4A8A4908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46586" y="5542702"/>
            <a:ext cx="5722701" cy="4578161"/>
          </a:xfrm>
          <a:prstGeom prst="rect">
            <a:avLst/>
          </a:prstGeom>
        </p:spPr>
      </p:pic>
      <p:sp>
        <p:nvSpPr>
          <p:cNvPr id="10" name="TextBox 9">
            <a:extLst>
              <a:ext uri="{FF2B5EF4-FFF2-40B4-BE49-F238E27FC236}">
                <a16:creationId xmlns:a16="http://schemas.microsoft.com/office/drawing/2014/main" id="{F1C35B9F-2DC5-4200-AF8C-263713F25EB0}"/>
              </a:ext>
            </a:extLst>
          </p:cNvPr>
          <p:cNvSpPr txBox="1"/>
          <p:nvPr/>
        </p:nvSpPr>
        <p:spPr>
          <a:xfrm>
            <a:off x="11951369" y="9917668"/>
            <a:ext cx="6994358" cy="369332"/>
          </a:xfrm>
          <a:prstGeom prst="rect">
            <a:avLst/>
          </a:prstGeom>
          <a:noFill/>
        </p:spPr>
        <p:txBody>
          <a:bodyPr wrap="square" rtlCol="0">
            <a:spAutoFit/>
          </a:bodyPr>
          <a:lstStyle/>
          <a:p>
            <a:r>
              <a:rPr lang="en-US"/>
              <a:t>(</a:t>
            </a:r>
            <a:r>
              <a:rPr lang="en-US" err="1"/>
              <a:t>Doubet</a:t>
            </a:r>
            <a:r>
              <a:rPr lang="en-US"/>
              <a:t> &amp; Hocket, 2015, p.232; </a:t>
            </a:r>
            <a:r>
              <a:rPr lang="en-US" err="1"/>
              <a:t>Doubet</a:t>
            </a:r>
            <a:r>
              <a:rPr lang="en-US"/>
              <a:t> &amp; Hocket, 2017, p. 285 )</a:t>
            </a:r>
          </a:p>
        </p:txBody>
      </p:sp>
    </p:spTree>
    <p:extLst>
      <p:ext uri="{BB962C8B-B14F-4D97-AF65-F5344CB8AC3E}">
        <p14:creationId xmlns:p14="http://schemas.microsoft.com/office/powerpoint/2010/main" val="1185540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438400"/>
            <a:ext cx="18288000" cy="7848600"/>
          </a:xfrm>
          <a:prstGeom prst="rect">
            <a:avLst/>
          </a:prstGeom>
          <a:solidFill>
            <a:srgbClr val="EBE8E8"/>
          </a:solidFill>
        </p:spPr>
      </p:sp>
      <p:sp>
        <p:nvSpPr>
          <p:cNvPr id="8" name="TextBox 4">
            <a:extLst>
              <a:ext uri="{FF2B5EF4-FFF2-40B4-BE49-F238E27FC236}">
                <a16:creationId xmlns:a16="http://schemas.microsoft.com/office/drawing/2014/main" id="{2B81881F-B4CE-4972-B97B-475E1F7C1AFA}"/>
              </a:ext>
            </a:extLst>
          </p:cNvPr>
          <p:cNvSpPr txBox="1"/>
          <p:nvPr/>
        </p:nvSpPr>
        <p:spPr>
          <a:xfrm>
            <a:off x="1533832" y="102988"/>
            <a:ext cx="16378620" cy="3593291"/>
          </a:xfrm>
          <a:prstGeom prst="rect">
            <a:avLst/>
          </a:prstGeom>
        </p:spPr>
        <p:txBody>
          <a:bodyPr wrap="square" lIns="0" tIns="0" rIns="0" bIns="0" rtlCol="0" anchor="t">
            <a:spAutoFit/>
          </a:bodyPr>
          <a:lstStyle/>
          <a:p>
            <a:pPr algn="r">
              <a:lnSpc>
                <a:spcPts val="9600"/>
              </a:lnSpc>
            </a:pPr>
            <a:r>
              <a:rPr lang="en-US" sz="6600">
                <a:solidFill>
                  <a:srgbClr val="474242"/>
                </a:solidFill>
                <a:latin typeface="Nunito Sans Regular Bold"/>
              </a:rPr>
              <a:t>Differentiation and Choice</a:t>
            </a:r>
          </a:p>
          <a:p>
            <a:pPr algn="r">
              <a:lnSpc>
                <a:spcPts val="9600"/>
              </a:lnSpc>
            </a:pPr>
            <a:r>
              <a:rPr lang="en-US" sz="4800" i="1">
                <a:solidFill>
                  <a:srgbClr val="474242"/>
                </a:solidFill>
                <a:latin typeface="Nunito Sans Regular Bold"/>
              </a:rPr>
              <a:t>Content: Tic-Tac-Toe </a:t>
            </a:r>
          </a:p>
          <a:p>
            <a:pPr algn="r">
              <a:lnSpc>
                <a:spcPts val="9600"/>
              </a:lnSpc>
            </a:pPr>
            <a:endParaRPr lang="en-US" sz="4800" i="1">
              <a:solidFill>
                <a:srgbClr val="474242"/>
              </a:solidFill>
              <a:latin typeface="Nunito Sans Regular Bold"/>
            </a:endParaRPr>
          </a:p>
        </p:txBody>
      </p:sp>
      <p:graphicFrame>
        <p:nvGraphicFramePr>
          <p:cNvPr id="3" name="Table 4">
            <a:extLst>
              <a:ext uri="{FF2B5EF4-FFF2-40B4-BE49-F238E27FC236}">
                <a16:creationId xmlns:a16="http://schemas.microsoft.com/office/drawing/2014/main" id="{BC8F1280-B730-4245-8EBF-15413E7AAD8F}"/>
              </a:ext>
            </a:extLst>
          </p:cNvPr>
          <p:cNvGraphicFramePr>
            <a:graphicFrameLocks noGrp="1"/>
          </p:cNvGraphicFramePr>
          <p:nvPr>
            <p:extLst>
              <p:ext uri="{D42A27DB-BD31-4B8C-83A1-F6EECF244321}">
                <p14:modId xmlns:p14="http://schemas.microsoft.com/office/powerpoint/2010/main" val="2163287477"/>
              </p:ext>
            </p:extLst>
          </p:nvPr>
        </p:nvGraphicFramePr>
        <p:xfrm>
          <a:off x="8910348" y="2892231"/>
          <a:ext cx="8378949" cy="7062615"/>
        </p:xfrm>
        <a:graphic>
          <a:graphicData uri="http://schemas.openxmlformats.org/drawingml/2006/table">
            <a:tbl>
              <a:tblPr firstRow="1" bandRow="1">
                <a:tableStyleId>{5940675A-B579-460E-94D1-54222C63F5DA}</a:tableStyleId>
              </a:tblPr>
              <a:tblGrid>
                <a:gridCol w="2792983">
                  <a:extLst>
                    <a:ext uri="{9D8B030D-6E8A-4147-A177-3AD203B41FA5}">
                      <a16:colId xmlns:a16="http://schemas.microsoft.com/office/drawing/2014/main" val="2697125876"/>
                    </a:ext>
                  </a:extLst>
                </a:gridCol>
                <a:gridCol w="2792983">
                  <a:extLst>
                    <a:ext uri="{9D8B030D-6E8A-4147-A177-3AD203B41FA5}">
                      <a16:colId xmlns:a16="http://schemas.microsoft.com/office/drawing/2014/main" val="2210545632"/>
                    </a:ext>
                  </a:extLst>
                </a:gridCol>
                <a:gridCol w="2792983">
                  <a:extLst>
                    <a:ext uri="{9D8B030D-6E8A-4147-A177-3AD203B41FA5}">
                      <a16:colId xmlns:a16="http://schemas.microsoft.com/office/drawing/2014/main" val="1624114155"/>
                    </a:ext>
                  </a:extLst>
                </a:gridCol>
              </a:tblGrid>
              <a:tr h="2321957">
                <a:tc>
                  <a:txBody>
                    <a:bodyPr/>
                    <a:lstStyle/>
                    <a:p>
                      <a:pPr lvl="0" algn="ctr">
                        <a:lnSpc>
                          <a:spcPct val="100000"/>
                        </a:lnSpc>
                        <a:spcBef>
                          <a:spcPts val="0"/>
                        </a:spcBef>
                        <a:spcAft>
                          <a:spcPts val="0"/>
                        </a:spcAft>
                        <a:buNone/>
                      </a:pPr>
                      <a:r>
                        <a:rPr lang="en-US" sz="2400" b="1" i="0"/>
                        <a:t>A Family-Centered Approach to Assistive Technology in Early Childhood</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tc>
                  <a:txBody>
                    <a:bodyPr/>
                    <a:lstStyle/>
                    <a:p>
                      <a:pPr lvl="0" algn="ctr">
                        <a:lnSpc>
                          <a:spcPct val="100000"/>
                        </a:lnSpc>
                        <a:spcBef>
                          <a:spcPts val="0"/>
                        </a:spcBef>
                        <a:spcAft>
                          <a:spcPts val="0"/>
                        </a:spcAft>
                        <a:buNone/>
                      </a:pPr>
                      <a:r>
                        <a:rPr lang="en-US" sz="2400" b="1" i="0"/>
                        <a:t>Automatic Speech Recognition (ASR) / Speech-to-Text</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tc>
                  <a:txBody>
                    <a:bodyPr/>
                    <a:lstStyle/>
                    <a:p>
                      <a:pPr lvl="0" algn="ctr">
                        <a:lnSpc>
                          <a:spcPct val="100000"/>
                        </a:lnSpc>
                        <a:spcBef>
                          <a:spcPts val="0"/>
                        </a:spcBef>
                        <a:spcAft>
                          <a:spcPts val="0"/>
                        </a:spcAft>
                        <a:buNone/>
                      </a:pPr>
                      <a:r>
                        <a:rPr lang="en-US" sz="2400" b="1" i="0"/>
                        <a:t>AT Supports and Services in the IEP</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extLst>
                  <a:ext uri="{0D108BD9-81ED-4DB2-BD59-A6C34878D82A}">
                    <a16:rowId xmlns:a16="http://schemas.microsoft.com/office/drawing/2014/main" val="2237300794"/>
                  </a:ext>
                </a:extLst>
              </a:tr>
              <a:tr h="2394515">
                <a:tc>
                  <a:txBody>
                    <a:bodyPr/>
                    <a:lstStyle/>
                    <a:p>
                      <a:pPr lvl="0" algn="ctr">
                        <a:lnSpc>
                          <a:spcPct val="100000"/>
                        </a:lnSpc>
                        <a:spcBef>
                          <a:spcPts val="0"/>
                        </a:spcBef>
                        <a:spcAft>
                          <a:spcPts val="0"/>
                        </a:spcAft>
                        <a:buNone/>
                      </a:pPr>
                      <a:r>
                        <a:rPr lang="en-US" sz="2400" b="1" i="0"/>
                        <a:t>AT Consideration in the IEP</a:t>
                      </a:r>
                      <a:endParaRPr lang="en-US" b="1" i="0"/>
                    </a:p>
                    <a:p>
                      <a:pPr lvl="0" algn="ctr">
                        <a:lnSpc>
                          <a:spcPct val="100000"/>
                        </a:lnSpc>
                        <a:spcBef>
                          <a:spcPts val="0"/>
                        </a:spcBef>
                        <a:spcAft>
                          <a:spcPts val="0"/>
                        </a:spcAft>
                        <a:buNone/>
                      </a:pPr>
                      <a:r>
                        <a:rPr lang="en-US" sz="2400" b="1" i="0"/>
                        <a:t> Process</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tc>
                  <a:txBody>
                    <a:bodyPr/>
                    <a:lstStyle/>
                    <a:p>
                      <a:pPr lvl="0" algn="ctr">
                        <a:lnSpc>
                          <a:spcPct val="100000"/>
                        </a:lnSpc>
                        <a:spcBef>
                          <a:spcPts val="0"/>
                        </a:spcBef>
                        <a:spcAft>
                          <a:spcPts val="0"/>
                        </a:spcAft>
                        <a:buNone/>
                      </a:pPr>
                      <a:r>
                        <a:rPr lang="en-US" sz="2400" b="1" i="0"/>
                        <a:t>Assistive and Smart Home Technology for Independent Living</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tc>
                  <a:txBody>
                    <a:bodyPr/>
                    <a:lstStyle/>
                    <a:p>
                      <a:pPr lvl="0" algn="ctr">
                        <a:lnSpc>
                          <a:spcPct val="100000"/>
                        </a:lnSpc>
                        <a:spcBef>
                          <a:spcPts val="0"/>
                        </a:spcBef>
                        <a:spcAft>
                          <a:spcPts val="0"/>
                        </a:spcAft>
                        <a:buNone/>
                      </a:pPr>
                      <a:r>
                        <a:rPr lang="en-US" sz="2400" b="1" i="0"/>
                        <a:t>AT Implementation</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extLst>
                  <a:ext uri="{0D108BD9-81ED-4DB2-BD59-A6C34878D82A}">
                    <a16:rowId xmlns:a16="http://schemas.microsoft.com/office/drawing/2014/main" val="242466849"/>
                  </a:ext>
                </a:extLst>
              </a:tr>
              <a:tr h="2346143">
                <a:tc>
                  <a:txBody>
                    <a:bodyPr/>
                    <a:lstStyle/>
                    <a:p>
                      <a:pPr lvl="0" algn="ctr">
                        <a:lnSpc>
                          <a:spcPct val="100000"/>
                        </a:lnSpc>
                        <a:spcBef>
                          <a:spcPts val="0"/>
                        </a:spcBef>
                        <a:spcAft>
                          <a:spcPts val="0"/>
                        </a:spcAft>
                        <a:buNone/>
                      </a:pPr>
                      <a:r>
                        <a:rPr lang="en-US" sz="2400" b="1" i="0"/>
                        <a:t>Navigating Accessible Instructional Materials</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tc>
                  <a:txBody>
                    <a:bodyPr/>
                    <a:lstStyle/>
                    <a:p>
                      <a:pPr lvl="0" algn="ctr">
                        <a:lnSpc>
                          <a:spcPct val="100000"/>
                        </a:lnSpc>
                        <a:spcBef>
                          <a:spcPts val="0"/>
                        </a:spcBef>
                        <a:spcAft>
                          <a:spcPts val="0"/>
                        </a:spcAft>
                        <a:buNone/>
                      </a:pPr>
                      <a:r>
                        <a:rPr lang="en-US" sz="2400" b="1" i="0"/>
                        <a:t>A Family-Centered Approach to Assistive Technology in Early Childhood</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tc>
                  <a:txBody>
                    <a:bodyPr/>
                    <a:lstStyle/>
                    <a:p>
                      <a:pPr lvl="0" algn="ctr">
                        <a:lnSpc>
                          <a:spcPct val="100000"/>
                        </a:lnSpc>
                        <a:spcBef>
                          <a:spcPts val="0"/>
                        </a:spcBef>
                        <a:spcAft>
                          <a:spcPts val="0"/>
                        </a:spcAft>
                        <a:buNone/>
                      </a:pPr>
                      <a:r>
                        <a:rPr lang="en-US" sz="2400" b="1" i="0"/>
                        <a:t>AT Assessment Process in the School Environment</a:t>
                      </a:r>
                      <a:endParaRPr lang="en-US" sz="2400"/>
                    </a:p>
                  </a:txBody>
                  <a:tcPr anchor="ctr">
                    <a:lnL w="28575">
                      <a:solidFill>
                        <a:schemeClr val="tx1"/>
                      </a:solidFill>
                    </a:lnL>
                    <a:lnR w="28575">
                      <a:solidFill>
                        <a:schemeClr val="tx1"/>
                      </a:solidFill>
                    </a:lnR>
                    <a:lnT w="28575">
                      <a:solidFill>
                        <a:schemeClr val="tx1"/>
                      </a:solidFill>
                    </a:lnT>
                    <a:lnB w="28575">
                      <a:solidFill>
                        <a:schemeClr val="tx1"/>
                      </a:solidFill>
                    </a:lnB>
                    <a:solidFill>
                      <a:schemeClr val="bg1"/>
                    </a:solidFill>
                  </a:tcPr>
                </a:tc>
                <a:extLst>
                  <a:ext uri="{0D108BD9-81ED-4DB2-BD59-A6C34878D82A}">
                    <a16:rowId xmlns:a16="http://schemas.microsoft.com/office/drawing/2014/main" val="843396913"/>
                  </a:ext>
                </a:extLst>
              </a:tr>
            </a:tbl>
          </a:graphicData>
        </a:graphic>
      </p:graphicFrame>
      <p:sp>
        <p:nvSpPr>
          <p:cNvPr id="5" name="TextBox 4">
            <a:extLst>
              <a:ext uri="{FF2B5EF4-FFF2-40B4-BE49-F238E27FC236}">
                <a16:creationId xmlns:a16="http://schemas.microsoft.com/office/drawing/2014/main" id="{91DB7387-3215-4902-8BAC-0BC7744B8F40}"/>
              </a:ext>
            </a:extLst>
          </p:cNvPr>
          <p:cNvSpPr txBox="1"/>
          <p:nvPr/>
        </p:nvSpPr>
        <p:spPr>
          <a:xfrm>
            <a:off x="718638" y="8047099"/>
            <a:ext cx="3223134" cy="3819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2"/>
              </a:rPr>
              <a:t>https://atinternetmodules.org/</a:t>
            </a:r>
            <a:r>
              <a:rPr lang="en-US"/>
              <a:t> </a:t>
            </a:r>
          </a:p>
        </p:txBody>
      </p:sp>
      <p:pic>
        <p:nvPicPr>
          <p:cNvPr id="6" name="Picture 6" descr="A picture containing background pattern&#10;&#10;Description automatically generated">
            <a:extLst>
              <a:ext uri="{FF2B5EF4-FFF2-40B4-BE49-F238E27FC236}">
                <a16:creationId xmlns:a16="http://schemas.microsoft.com/office/drawing/2014/main" id="{22240BEE-DCAD-4463-97A3-06B18949A442}"/>
              </a:ext>
            </a:extLst>
          </p:cNvPr>
          <p:cNvPicPr>
            <a:picLocks noChangeAspect="1"/>
          </p:cNvPicPr>
          <p:nvPr/>
        </p:nvPicPr>
        <p:blipFill>
          <a:blip r:embed="rId3"/>
          <a:stretch>
            <a:fillRect/>
          </a:stretch>
        </p:blipFill>
        <p:spPr>
          <a:xfrm>
            <a:off x="655489" y="8605707"/>
            <a:ext cx="3286282" cy="1499685"/>
          </a:xfrm>
          <a:prstGeom prst="rect">
            <a:avLst/>
          </a:prstGeom>
        </p:spPr>
      </p:pic>
      <p:pic>
        <p:nvPicPr>
          <p:cNvPr id="7" name="Picture 10" descr="Logo, company name&#10;&#10;Description automatically generated">
            <a:extLst>
              <a:ext uri="{FF2B5EF4-FFF2-40B4-BE49-F238E27FC236}">
                <a16:creationId xmlns:a16="http://schemas.microsoft.com/office/drawing/2014/main" id="{C2640785-525A-497C-A63A-D1FA0417ED99}"/>
              </a:ext>
            </a:extLst>
          </p:cNvPr>
          <p:cNvPicPr>
            <a:picLocks noChangeAspect="1"/>
          </p:cNvPicPr>
          <p:nvPr/>
        </p:nvPicPr>
        <p:blipFill>
          <a:blip r:embed="rId4"/>
          <a:stretch>
            <a:fillRect/>
          </a:stretch>
        </p:blipFill>
        <p:spPr>
          <a:xfrm>
            <a:off x="4488853" y="8422521"/>
            <a:ext cx="2906967" cy="1866058"/>
          </a:xfrm>
          <a:prstGeom prst="rect">
            <a:avLst/>
          </a:prstGeom>
        </p:spPr>
      </p:pic>
      <p:sp>
        <p:nvSpPr>
          <p:cNvPr id="11" name="TextBox 10">
            <a:extLst>
              <a:ext uri="{FF2B5EF4-FFF2-40B4-BE49-F238E27FC236}">
                <a16:creationId xmlns:a16="http://schemas.microsoft.com/office/drawing/2014/main" id="{83A186DC-918F-4357-8D7D-496049ED52E4}"/>
              </a:ext>
            </a:extLst>
          </p:cNvPr>
          <p:cNvSpPr txBox="1"/>
          <p:nvPr/>
        </p:nvSpPr>
        <p:spPr>
          <a:xfrm>
            <a:off x="4570737" y="804709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5"/>
              </a:rPr>
              <a:t>https://www.ocali.org/</a:t>
            </a:r>
            <a:r>
              <a:rPr lang="en-US"/>
              <a:t> </a:t>
            </a:r>
          </a:p>
        </p:txBody>
      </p:sp>
      <p:pic>
        <p:nvPicPr>
          <p:cNvPr id="12" name="Picture 12" descr="Graphical user interface&#10;&#10;Description automatically generated">
            <a:extLst>
              <a:ext uri="{FF2B5EF4-FFF2-40B4-BE49-F238E27FC236}">
                <a16:creationId xmlns:a16="http://schemas.microsoft.com/office/drawing/2014/main" id="{2974925E-B236-4A1A-8846-CCA0621D85F2}"/>
              </a:ext>
            </a:extLst>
          </p:cNvPr>
          <p:cNvPicPr>
            <a:picLocks noChangeAspect="1"/>
          </p:cNvPicPr>
          <p:nvPr/>
        </p:nvPicPr>
        <p:blipFill>
          <a:blip r:embed="rId6"/>
          <a:stretch>
            <a:fillRect/>
          </a:stretch>
        </p:blipFill>
        <p:spPr>
          <a:xfrm>
            <a:off x="276594" y="2654220"/>
            <a:ext cx="7605685" cy="5174320"/>
          </a:xfrm>
          <a:prstGeom prst="rect">
            <a:avLst/>
          </a:prstGeom>
        </p:spPr>
      </p:pic>
      <p:pic>
        <p:nvPicPr>
          <p:cNvPr id="13" name="Picture 13" descr="Icon&#10;&#10;Description automatically generated">
            <a:extLst>
              <a:ext uri="{FF2B5EF4-FFF2-40B4-BE49-F238E27FC236}">
                <a16:creationId xmlns:a16="http://schemas.microsoft.com/office/drawing/2014/main" id="{A3845D40-5312-441B-8607-2918D7B40D12}"/>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895376" y="3619625"/>
            <a:ext cx="781725" cy="781725"/>
          </a:xfrm>
          <a:prstGeom prst="rect">
            <a:avLst/>
          </a:prstGeom>
        </p:spPr>
      </p:pic>
      <p:pic>
        <p:nvPicPr>
          <p:cNvPr id="14" name="Picture 13" descr="Icon&#10;&#10;Description automatically generated">
            <a:extLst>
              <a:ext uri="{FF2B5EF4-FFF2-40B4-BE49-F238E27FC236}">
                <a16:creationId xmlns:a16="http://schemas.microsoft.com/office/drawing/2014/main" id="{C35D9594-77C2-4BD5-9730-8C8DA610AD3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895376" y="5968774"/>
            <a:ext cx="781725" cy="781725"/>
          </a:xfrm>
          <a:prstGeom prst="rect">
            <a:avLst/>
          </a:prstGeom>
        </p:spPr>
      </p:pic>
      <p:pic>
        <p:nvPicPr>
          <p:cNvPr id="15" name="Picture 14" descr="Icon&#10;&#10;Description automatically generated">
            <a:extLst>
              <a:ext uri="{FF2B5EF4-FFF2-40B4-BE49-F238E27FC236}">
                <a16:creationId xmlns:a16="http://schemas.microsoft.com/office/drawing/2014/main" id="{0BD5FA15-AE07-47EF-843A-BE0261BACE7B}"/>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895376" y="8418962"/>
            <a:ext cx="781725" cy="781725"/>
          </a:xfrm>
          <a:prstGeom prst="rect">
            <a:avLst/>
          </a:prstGeom>
        </p:spPr>
      </p:pic>
    </p:spTree>
    <p:extLst>
      <p:ext uri="{BB962C8B-B14F-4D97-AF65-F5344CB8AC3E}">
        <p14:creationId xmlns:p14="http://schemas.microsoft.com/office/powerpoint/2010/main" val="1068265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438400"/>
            <a:ext cx="18288000" cy="7848600"/>
          </a:xfrm>
          <a:prstGeom prst="rect">
            <a:avLst/>
          </a:prstGeom>
          <a:solidFill>
            <a:srgbClr val="EBE8E8"/>
          </a:solidFill>
        </p:spPr>
      </p:sp>
      <p:sp>
        <p:nvSpPr>
          <p:cNvPr id="8" name="TextBox 4">
            <a:extLst>
              <a:ext uri="{FF2B5EF4-FFF2-40B4-BE49-F238E27FC236}">
                <a16:creationId xmlns:a16="http://schemas.microsoft.com/office/drawing/2014/main" id="{2B81881F-B4CE-4972-B97B-475E1F7C1AFA}"/>
              </a:ext>
            </a:extLst>
          </p:cNvPr>
          <p:cNvSpPr txBox="1"/>
          <p:nvPr/>
        </p:nvSpPr>
        <p:spPr>
          <a:xfrm>
            <a:off x="776042" y="102988"/>
            <a:ext cx="17136410" cy="2339102"/>
          </a:xfrm>
          <a:prstGeom prst="rect">
            <a:avLst/>
          </a:prstGeom>
        </p:spPr>
        <p:txBody>
          <a:bodyPr wrap="square" lIns="0" tIns="0" rIns="0" bIns="0" rtlCol="0" anchor="t">
            <a:spAutoFit/>
          </a:bodyPr>
          <a:lstStyle/>
          <a:p>
            <a:pPr algn="r">
              <a:lnSpc>
                <a:spcPts val="9600"/>
              </a:lnSpc>
            </a:pPr>
            <a:r>
              <a:rPr lang="en-US" sz="6000" dirty="0">
                <a:solidFill>
                  <a:srgbClr val="474242"/>
                </a:solidFill>
                <a:latin typeface="Nunito Sans Regular Bold"/>
              </a:rPr>
              <a:t>Differentiation and Choice</a:t>
            </a:r>
          </a:p>
          <a:p>
            <a:pPr algn="r">
              <a:lnSpc>
                <a:spcPts val="9600"/>
              </a:lnSpc>
            </a:pPr>
            <a:r>
              <a:rPr lang="en-US" sz="4400" i="1" dirty="0">
                <a:solidFill>
                  <a:srgbClr val="474242"/>
                </a:solidFill>
                <a:latin typeface="Nunito Sans Regular Bold"/>
              </a:rPr>
              <a:t>Process: 5, 3, 1 </a:t>
            </a:r>
            <a:r>
              <a:rPr lang="en-US" sz="4400" i="1" dirty="0" err="1">
                <a:solidFill>
                  <a:srgbClr val="474242"/>
                </a:solidFill>
                <a:latin typeface="Nunito Sans Regular Bold"/>
              </a:rPr>
              <a:t>Sutori</a:t>
            </a:r>
            <a:r>
              <a:rPr lang="en-US" sz="4400" i="1" dirty="0">
                <a:solidFill>
                  <a:srgbClr val="474242"/>
                </a:solidFill>
                <a:latin typeface="Nunito Sans Regular Bold"/>
              </a:rPr>
              <a:t> Model </a:t>
            </a:r>
          </a:p>
        </p:txBody>
      </p:sp>
      <p:pic>
        <p:nvPicPr>
          <p:cNvPr id="4" name="Picture 8" descr="Graphical user interface, text, application&#10;&#10;Description automatically generated">
            <a:extLst>
              <a:ext uri="{FF2B5EF4-FFF2-40B4-BE49-F238E27FC236}">
                <a16:creationId xmlns:a16="http://schemas.microsoft.com/office/drawing/2014/main" id="{3673F81B-A193-408C-8072-1C2DFCF400A3}"/>
              </a:ext>
            </a:extLst>
          </p:cNvPr>
          <p:cNvPicPr>
            <a:picLocks noChangeAspect="1"/>
          </p:cNvPicPr>
          <p:nvPr/>
        </p:nvPicPr>
        <p:blipFill>
          <a:blip r:embed="rId2"/>
          <a:stretch>
            <a:fillRect/>
          </a:stretch>
        </p:blipFill>
        <p:spPr>
          <a:xfrm>
            <a:off x="687064" y="2552654"/>
            <a:ext cx="7220476" cy="1209605"/>
          </a:xfrm>
          <a:prstGeom prst="rect">
            <a:avLst/>
          </a:prstGeom>
        </p:spPr>
      </p:pic>
      <p:pic>
        <p:nvPicPr>
          <p:cNvPr id="9" name="Picture 9" descr="Graphical user interface, text&#10;&#10;Description automatically generated">
            <a:extLst>
              <a:ext uri="{FF2B5EF4-FFF2-40B4-BE49-F238E27FC236}">
                <a16:creationId xmlns:a16="http://schemas.microsoft.com/office/drawing/2014/main" id="{1F1AA292-E1F3-4E8E-B63D-B73BF957FEE2}"/>
              </a:ext>
            </a:extLst>
          </p:cNvPr>
          <p:cNvPicPr>
            <a:picLocks noChangeAspect="1"/>
          </p:cNvPicPr>
          <p:nvPr/>
        </p:nvPicPr>
        <p:blipFill>
          <a:blip r:embed="rId3"/>
          <a:stretch>
            <a:fillRect/>
          </a:stretch>
        </p:blipFill>
        <p:spPr>
          <a:xfrm>
            <a:off x="687064" y="3901162"/>
            <a:ext cx="7220475" cy="5357969"/>
          </a:xfrm>
          <a:prstGeom prst="rect">
            <a:avLst/>
          </a:prstGeom>
        </p:spPr>
      </p:pic>
      <p:sp>
        <p:nvSpPr>
          <p:cNvPr id="3" name="TextBox 2">
            <a:extLst>
              <a:ext uri="{FF2B5EF4-FFF2-40B4-BE49-F238E27FC236}">
                <a16:creationId xmlns:a16="http://schemas.microsoft.com/office/drawing/2014/main" id="{56C22D50-5F02-400F-ACF9-18909B72D800}"/>
              </a:ext>
            </a:extLst>
          </p:cNvPr>
          <p:cNvSpPr txBox="1"/>
          <p:nvPr/>
        </p:nvSpPr>
        <p:spPr>
          <a:xfrm>
            <a:off x="13771571" y="8539661"/>
            <a:ext cx="4448226"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a:latin typeface="Calibri Light"/>
              <a:cs typeface="Calibri Light"/>
            </a:endParaRPr>
          </a:p>
          <a:p>
            <a:r>
              <a:rPr lang="en-US" sz="1400" b="1">
                <a:latin typeface="Calibri Light"/>
                <a:cs typeface="Segoe UI"/>
              </a:rPr>
              <a:t>AT for Blind and Visually Impaired</a:t>
            </a:r>
            <a:r>
              <a:rPr lang="en-US" sz="1400">
                <a:latin typeface="Calibri Light"/>
                <a:cs typeface="Calibri Light"/>
              </a:rPr>
              <a:t> </a:t>
            </a:r>
          </a:p>
          <a:p>
            <a:r>
              <a:rPr lang="en-US" sz="1400">
                <a:latin typeface="Calibri Light"/>
                <a:cs typeface="Segoe UI"/>
                <a:hlinkClick r:id="rId4"/>
              </a:rPr>
              <a:t>https://www.sutori.com/story/history-of-at-for-the-blind-visually-impaired--CKgMkVSTfqsveeZM2hx8GCXp</a:t>
            </a:r>
            <a:r>
              <a:rPr lang="en-US" sz="1400">
                <a:latin typeface="Calibri Light"/>
                <a:cs typeface="Segoe UI"/>
              </a:rPr>
              <a:t> </a:t>
            </a:r>
            <a:r>
              <a:rPr lang="en-US" sz="1400">
                <a:latin typeface="Calibri Light"/>
                <a:cs typeface="Calibri Light"/>
              </a:rPr>
              <a:t> </a:t>
            </a:r>
          </a:p>
          <a:p>
            <a:r>
              <a:rPr lang="en-US" sz="1400" b="1">
                <a:latin typeface="Calibri Light"/>
                <a:cs typeface="Segoe UI"/>
              </a:rPr>
              <a:t>AT for Deaf and Hard of Hearing</a:t>
            </a:r>
            <a:r>
              <a:rPr lang="en-US" sz="1400">
                <a:latin typeface="Calibri Light"/>
                <a:cs typeface="Calibri Light"/>
              </a:rPr>
              <a:t> </a:t>
            </a:r>
          </a:p>
          <a:p>
            <a:r>
              <a:rPr lang="en-US" sz="1400">
                <a:latin typeface="Calibri Light"/>
                <a:cs typeface="Segoe UI"/>
                <a:hlinkClick r:id="rId5"/>
              </a:rPr>
              <a:t>https://www.sutori.com/story/history-of-at-for-the-deaf-or-hard-of-hearing--LpA1wcTY5qNbNPoqsPd9NK2V</a:t>
            </a:r>
            <a:r>
              <a:rPr lang="en-US" sz="1400">
                <a:latin typeface="Calibri Light"/>
                <a:cs typeface="Segoe UI"/>
              </a:rPr>
              <a:t> </a:t>
            </a:r>
            <a:r>
              <a:rPr lang="en-US" sz="1400">
                <a:latin typeface="Calibri Light"/>
                <a:cs typeface="Calibri Light"/>
              </a:rPr>
              <a:t> </a:t>
            </a:r>
          </a:p>
        </p:txBody>
      </p:sp>
      <p:sp>
        <p:nvSpPr>
          <p:cNvPr id="14" name="TextBox 13">
            <a:extLst>
              <a:ext uri="{FF2B5EF4-FFF2-40B4-BE49-F238E27FC236}">
                <a16:creationId xmlns:a16="http://schemas.microsoft.com/office/drawing/2014/main" id="{7C91E559-961E-4717-ACDF-AC3E8E349591}"/>
              </a:ext>
            </a:extLst>
          </p:cNvPr>
          <p:cNvSpPr txBox="1"/>
          <p:nvPr/>
        </p:nvSpPr>
        <p:spPr>
          <a:xfrm>
            <a:off x="1375389" y="9619515"/>
            <a:ext cx="585013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hlinkClick r:id="rId6"/>
              </a:rPr>
              <a:t>https://www.sutori.com/en/story/sutori-for-higher-ed-professors--yKgPsQYcQne19h3vW6QtEp3k</a:t>
            </a:r>
            <a:r>
              <a:rPr lang="en-US" sz="1400"/>
              <a:t> </a:t>
            </a:r>
            <a:endParaRPr lang="en-US"/>
          </a:p>
        </p:txBody>
      </p:sp>
      <p:pic>
        <p:nvPicPr>
          <p:cNvPr id="41" name="Picture 41" descr="Chart, funnel chart&#10;&#10;Description automatically generated">
            <a:extLst>
              <a:ext uri="{FF2B5EF4-FFF2-40B4-BE49-F238E27FC236}">
                <a16:creationId xmlns:a16="http://schemas.microsoft.com/office/drawing/2014/main" id="{563A4862-B999-45B8-A062-3C3C397F1BFE}"/>
              </a:ext>
            </a:extLst>
          </p:cNvPr>
          <p:cNvPicPr>
            <a:picLocks noChangeAspect="1"/>
          </p:cNvPicPr>
          <p:nvPr/>
        </p:nvPicPr>
        <p:blipFill rotWithShape="1">
          <a:blip r:embed="rId7"/>
          <a:srcRect l="17382" t="38418" r="18534" b="-1627"/>
          <a:stretch/>
        </p:blipFill>
        <p:spPr>
          <a:xfrm>
            <a:off x="8492301" y="2551278"/>
            <a:ext cx="8030155" cy="7631045"/>
          </a:xfrm>
          <a:prstGeom prst="rect">
            <a:avLst/>
          </a:prstGeom>
        </p:spPr>
      </p:pic>
      <p:sp>
        <p:nvSpPr>
          <p:cNvPr id="43" name="TextBox 42">
            <a:extLst>
              <a:ext uri="{FF2B5EF4-FFF2-40B4-BE49-F238E27FC236}">
                <a16:creationId xmlns:a16="http://schemas.microsoft.com/office/drawing/2014/main" id="{07222B3A-EA6D-4A43-A575-7090950E5C2A}"/>
              </a:ext>
            </a:extLst>
          </p:cNvPr>
          <p:cNvSpPr txBox="1"/>
          <p:nvPr/>
        </p:nvSpPr>
        <p:spPr>
          <a:xfrm>
            <a:off x="10153123" y="3190930"/>
            <a:ext cx="482712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Examine and identify 5 historical or research-based AT resources (museums, virtual field trips, national centers)</a:t>
            </a:r>
            <a:endParaRPr lang="en-US" sz="2000">
              <a:cs typeface="Calibri"/>
            </a:endParaRPr>
          </a:p>
        </p:txBody>
      </p:sp>
      <p:sp>
        <p:nvSpPr>
          <p:cNvPr id="44" name="TextBox 43">
            <a:extLst>
              <a:ext uri="{FF2B5EF4-FFF2-40B4-BE49-F238E27FC236}">
                <a16:creationId xmlns:a16="http://schemas.microsoft.com/office/drawing/2014/main" id="{F92410B1-4830-42ED-A65B-B49127764368}"/>
              </a:ext>
            </a:extLst>
          </p:cNvPr>
          <p:cNvSpPr txBox="1"/>
          <p:nvPr/>
        </p:nvSpPr>
        <p:spPr>
          <a:xfrm>
            <a:off x="10866709" y="5470611"/>
            <a:ext cx="3399950" cy="1206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Read and summarize 3 articles related to historical and future implications of assistive technology. </a:t>
            </a:r>
            <a:endParaRPr lang="en-US">
              <a:cs typeface="Calibri"/>
            </a:endParaRPr>
          </a:p>
        </p:txBody>
      </p:sp>
      <p:sp>
        <p:nvSpPr>
          <p:cNvPr id="45" name="TextBox 44">
            <a:extLst>
              <a:ext uri="{FF2B5EF4-FFF2-40B4-BE49-F238E27FC236}">
                <a16:creationId xmlns:a16="http://schemas.microsoft.com/office/drawing/2014/main" id="{7DE7FE04-E833-49B3-B8B8-B0F3F08D3FA0}"/>
              </a:ext>
            </a:extLst>
          </p:cNvPr>
          <p:cNvSpPr txBox="1"/>
          <p:nvPr/>
        </p:nvSpPr>
        <p:spPr>
          <a:xfrm>
            <a:off x="11845522" y="7908172"/>
            <a:ext cx="143601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t>Complete 1 collaborative </a:t>
            </a:r>
            <a:endParaRPr lang="en-US"/>
          </a:p>
          <a:p>
            <a:pPr algn="ctr"/>
            <a:r>
              <a:rPr lang="en-US" sz="1600"/>
              <a:t>timeline project.</a:t>
            </a:r>
            <a:endParaRPr lang="en-US" sz="1600">
              <a:cs typeface="Calibri"/>
            </a:endParaRPr>
          </a:p>
        </p:txBody>
      </p:sp>
      <p:pic>
        <p:nvPicPr>
          <p:cNvPr id="46" name="Graphic 46" descr="Open book with solid fill">
            <a:extLst>
              <a:ext uri="{FF2B5EF4-FFF2-40B4-BE49-F238E27FC236}">
                <a16:creationId xmlns:a16="http://schemas.microsoft.com/office/drawing/2014/main" id="{D7424741-D239-4FE0-BCEB-261C9CD4E94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178948" y="6675498"/>
            <a:ext cx="661804" cy="661804"/>
          </a:xfrm>
          <a:prstGeom prst="rect">
            <a:avLst/>
          </a:prstGeom>
        </p:spPr>
      </p:pic>
      <p:sp>
        <p:nvSpPr>
          <p:cNvPr id="47" name="Oval 46">
            <a:extLst>
              <a:ext uri="{FF2B5EF4-FFF2-40B4-BE49-F238E27FC236}">
                <a16:creationId xmlns:a16="http://schemas.microsoft.com/office/drawing/2014/main" id="{30D56ED8-366F-4875-B6DB-022B7DE1D999}"/>
              </a:ext>
            </a:extLst>
          </p:cNvPr>
          <p:cNvSpPr/>
          <p:nvPr/>
        </p:nvSpPr>
        <p:spPr>
          <a:xfrm>
            <a:off x="9019122" y="3698806"/>
            <a:ext cx="656752" cy="688326"/>
          </a:xfrm>
          <a:prstGeom prst="ellipse">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cs typeface="Calibri"/>
              </a:rPr>
              <a:t>5</a:t>
            </a:r>
          </a:p>
        </p:txBody>
      </p:sp>
      <p:pic>
        <p:nvPicPr>
          <p:cNvPr id="42" name="Graphic 42" descr="Magnifying glass with solid fill">
            <a:extLst>
              <a:ext uri="{FF2B5EF4-FFF2-40B4-BE49-F238E27FC236}">
                <a16:creationId xmlns:a16="http://schemas.microsoft.com/office/drawing/2014/main" id="{A74ADB08-AD5E-4EF7-895E-28E0D343129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191580" y="4244255"/>
            <a:ext cx="636544" cy="649174"/>
          </a:xfrm>
          <a:prstGeom prst="rect">
            <a:avLst/>
          </a:prstGeom>
        </p:spPr>
      </p:pic>
      <p:sp>
        <p:nvSpPr>
          <p:cNvPr id="48" name="Oval 47">
            <a:extLst>
              <a:ext uri="{FF2B5EF4-FFF2-40B4-BE49-F238E27FC236}">
                <a16:creationId xmlns:a16="http://schemas.microsoft.com/office/drawing/2014/main" id="{BAB43E44-61DC-447E-AA0B-6569D1BE979C}"/>
              </a:ext>
            </a:extLst>
          </p:cNvPr>
          <p:cNvSpPr/>
          <p:nvPr/>
        </p:nvSpPr>
        <p:spPr>
          <a:xfrm>
            <a:off x="10301050" y="6363700"/>
            <a:ext cx="669382" cy="663066"/>
          </a:xfrm>
          <a:prstGeom prst="ellipse">
            <a:avLst/>
          </a:prstGeom>
          <a:solidFill>
            <a:srgbClr val="DB96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a:solidFill>
                  <a:schemeClr val="tx1"/>
                </a:solidFill>
                <a:cs typeface="Calibri"/>
              </a:rPr>
              <a:t>3</a:t>
            </a:r>
          </a:p>
        </p:txBody>
      </p:sp>
      <p:sp>
        <p:nvSpPr>
          <p:cNvPr id="49" name="Oval 48">
            <a:extLst>
              <a:ext uri="{FF2B5EF4-FFF2-40B4-BE49-F238E27FC236}">
                <a16:creationId xmlns:a16="http://schemas.microsoft.com/office/drawing/2014/main" id="{7842A715-B49B-441A-8C2D-CCCF49020363}"/>
              </a:ext>
            </a:extLst>
          </p:cNvPr>
          <p:cNvSpPr/>
          <p:nvPr/>
        </p:nvSpPr>
        <p:spPr>
          <a:xfrm>
            <a:off x="11355642" y="8542345"/>
            <a:ext cx="707271" cy="713586"/>
          </a:xfrm>
          <a:prstGeom prst="ellips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a:solidFill>
                  <a:schemeClr val="tx1"/>
                </a:solidFill>
                <a:cs typeface="Calibri"/>
              </a:rPr>
              <a:t>1</a:t>
            </a:r>
            <a:endParaRPr lang="en-US" sz="4000">
              <a:solidFill>
                <a:schemeClr val="tx1"/>
              </a:solidFill>
            </a:endParaRPr>
          </a:p>
        </p:txBody>
      </p:sp>
      <p:pic>
        <p:nvPicPr>
          <p:cNvPr id="50" name="Graphic 50" descr="Tools with solid fill">
            <a:extLst>
              <a:ext uri="{FF2B5EF4-FFF2-40B4-BE49-F238E27FC236}">
                <a16:creationId xmlns:a16="http://schemas.microsoft.com/office/drawing/2014/main" id="{314AFD65-FD7B-4136-B8D7-EEFB0D5D195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292617" y="8986758"/>
            <a:ext cx="548136" cy="541822"/>
          </a:xfrm>
          <a:prstGeom prst="rect">
            <a:avLst/>
          </a:prstGeom>
        </p:spPr>
      </p:pic>
    </p:spTree>
    <p:extLst>
      <p:ext uri="{BB962C8B-B14F-4D97-AF65-F5344CB8AC3E}">
        <p14:creationId xmlns:p14="http://schemas.microsoft.com/office/powerpoint/2010/main" val="161495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E8E8"/>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a:srcRect/>
          <a:stretch>
            <a:fillRect/>
          </a:stretch>
        </p:blipFill>
        <p:spPr>
          <a:xfrm>
            <a:off x="1806796" y="1067220"/>
            <a:ext cx="2431554" cy="3586822"/>
          </a:xfrm>
          <a:prstGeom prst="rect">
            <a:avLst/>
          </a:prstGeom>
        </p:spPr>
      </p:pic>
      <p:sp>
        <p:nvSpPr>
          <p:cNvPr id="5" name="TextBox 5"/>
          <p:cNvSpPr txBox="1"/>
          <p:nvPr/>
        </p:nvSpPr>
        <p:spPr>
          <a:xfrm>
            <a:off x="3716310" y="2244953"/>
            <a:ext cx="5341356" cy="1846659"/>
          </a:xfrm>
          <a:prstGeom prst="rect">
            <a:avLst/>
          </a:prstGeom>
        </p:spPr>
        <p:txBody>
          <a:bodyPr lIns="0" tIns="0" rIns="0" bIns="0" rtlCol="0" anchor="t">
            <a:spAutoFit/>
          </a:bodyPr>
          <a:lstStyle/>
          <a:p>
            <a:pPr algn="ctr">
              <a:lnSpc>
                <a:spcPts val="3600"/>
              </a:lnSpc>
            </a:pPr>
            <a:r>
              <a:rPr lang="en-US" sz="3000" dirty="0">
                <a:solidFill>
                  <a:srgbClr val="474242"/>
                </a:solidFill>
                <a:latin typeface="Nunito Sans Regular Bold"/>
              </a:rPr>
              <a:t>Stefanie L. McKoy</a:t>
            </a:r>
          </a:p>
          <a:p>
            <a:pPr algn="ctr">
              <a:lnSpc>
                <a:spcPts val="3600"/>
              </a:lnSpc>
            </a:pPr>
            <a:r>
              <a:rPr lang="en-US" sz="2400" dirty="0">
                <a:latin typeface="Nunito Sans Regular Bold"/>
                <a:hlinkClick r:id="rId3">
                  <a:extLst>
                    <a:ext uri="{A12FA001-AC4F-418D-AE19-62706E023703}">
                      <ahyp:hlinkClr xmlns:ahyp="http://schemas.microsoft.com/office/drawing/2018/hyperlinkcolor" val="tx"/>
                    </a:ext>
                  </a:extLst>
                </a:hlinkClick>
              </a:rPr>
              <a:t>www.stefaniemckoy.com</a:t>
            </a:r>
            <a:endParaRPr lang="en-US" sz="2400" dirty="0">
              <a:latin typeface="Nunito Sans Regular Bold"/>
            </a:endParaRPr>
          </a:p>
          <a:p>
            <a:pPr algn="ctr">
              <a:lnSpc>
                <a:spcPts val="3600"/>
              </a:lnSpc>
            </a:pPr>
            <a:r>
              <a:rPr lang="en-US" sz="2400" dirty="0">
                <a:latin typeface="Nunito Sans Regular Bold"/>
              </a:rPr>
              <a:t>slgordon@uark.edu</a:t>
            </a:r>
            <a:r>
              <a:rPr lang="en-US" sz="3000" dirty="0">
                <a:latin typeface="Nunito Sans Regular Bold"/>
              </a:rPr>
              <a:t> </a:t>
            </a:r>
          </a:p>
          <a:p>
            <a:pPr algn="ctr">
              <a:lnSpc>
                <a:spcPts val="3600"/>
              </a:lnSpc>
            </a:pPr>
            <a:endParaRPr lang="en-US" sz="3000" dirty="0">
              <a:solidFill>
                <a:srgbClr val="474242"/>
              </a:solidFill>
              <a:latin typeface="Nunito Sans Regular Bold"/>
            </a:endParaRPr>
          </a:p>
        </p:txBody>
      </p:sp>
      <p:sp>
        <p:nvSpPr>
          <p:cNvPr id="6" name="TextBox 6"/>
          <p:cNvSpPr txBox="1"/>
          <p:nvPr/>
        </p:nvSpPr>
        <p:spPr>
          <a:xfrm>
            <a:off x="1010245" y="5645530"/>
            <a:ext cx="7636449" cy="307777"/>
          </a:xfrm>
          <a:prstGeom prst="rect">
            <a:avLst/>
          </a:prstGeom>
        </p:spPr>
        <p:txBody>
          <a:bodyPr wrap="square" lIns="0" tIns="0" rIns="0" bIns="0" rtlCol="0" anchor="t">
            <a:spAutoFit/>
          </a:bodyPr>
          <a:lstStyle/>
          <a:p>
            <a:pPr marL="342900" indent="-342900" algn="l" rtl="0" fontAlgn="base">
              <a:buFont typeface="Arial" panose="020B0604020202020204" pitchFamily="34" charset="0"/>
              <a:buChar char="•"/>
            </a:pPr>
            <a:endParaRPr lang="en-US" sz="2000" dirty="0">
              <a:solidFill>
                <a:srgbClr val="434343"/>
              </a:solidFill>
              <a:latin typeface="Arial" panose="020B0604020202020204" pitchFamily="34" charset="0"/>
              <a:cs typeface="Arial" panose="020B0604020202020204" pitchFamily="34" charset="0"/>
            </a:endParaRPr>
          </a:p>
        </p:txBody>
      </p:sp>
      <p:sp>
        <p:nvSpPr>
          <p:cNvPr id="9" name="TextBox 9"/>
          <p:cNvSpPr txBox="1"/>
          <p:nvPr/>
        </p:nvSpPr>
        <p:spPr>
          <a:xfrm>
            <a:off x="2958654" y="6472159"/>
            <a:ext cx="6851604" cy="1600438"/>
          </a:xfrm>
          <a:prstGeom prst="rect">
            <a:avLst/>
          </a:prstGeom>
        </p:spPr>
        <p:txBody>
          <a:bodyPr wrap="square" lIns="0" tIns="0" rIns="0" bIns="0" rtlCol="0" anchor="t">
            <a:spAutoFit/>
          </a:bodyPr>
          <a:lstStyle/>
          <a:p>
            <a:pPr algn="ctr"/>
            <a:r>
              <a:rPr lang="en-US" sz="3200" dirty="0">
                <a:solidFill>
                  <a:srgbClr val="474242"/>
                </a:solidFill>
                <a:latin typeface="Nunito Sans Regular"/>
                <a:ea typeface="+mn-lt"/>
                <a:cs typeface="+mn-lt"/>
              </a:rPr>
              <a:t>Krystle E. Merry</a:t>
            </a:r>
            <a:endParaRPr lang="en-US" sz="3200" dirty="0">
              <a:latin typeface="Nunito Sans Regular"/>
              <a:ea typeface="+mn-lt"/>
              <a:cs typeface="+mn-lt"/>
            </a:endParaRPr>
          </a:p>
          <a:p>
            <a:pPr algn="ctr"/>
            <a:r>
              <a:rPr lang="en-US" sz="2400" b="1" dirty="0">
                <a:latin typeface="Nunito Sans Regular"/>
                <a:cs typeface="Arial"/>
                <a:hlinkClick r:id="rId4">
                  <a:extLst>
                    <a:ext uri="{A12FA001-AC4F-418D-AE19-62706E023703}">
                      <ahyp:hlinkClr xmlns:ahyp="http://schemas.microsoft.com/office/drawing/2018/hyperlinkcolor" val="tx"/>
                    </a:ext>
                  </a:extLst>
                </a:hlinkClick>
              </a:rPr>
              <a:t>www.krystlemerry.com</a:t>
            </a:r>
            <a:endParaRPr lang="en-US" sz="2400" b="1">
              <a:latin typeface="Nunito Sans Regular"/>
              <a:cs typeface="Arial" panose="020B0604020202020204" pitchFamily="34" charset="0"/>
            </a:endParaRPr>
          </a:p>
          <a:p>
            <a:pPr algn="ctr"/>
            <a:r>
              <a:rPr lang="en-US" sz="2400" b="1" dirty="0">
                <a:latin typeface="Nunito Sans Regular"/>
                <a:cs typeface="Arial"/>
                <a:hlinkClick r:id="rId5">
                  <a:extLst>
                    <a:ext uri="{A12FA001-AC4F-418D-AE19-62706E023703}">
                      <ahyp:hlinkClr xmlns:ahyp="http://schemas.microsoft.com/office/drawing/2018/hyperlinkcolor" val="tx"/>
                    </a:ext>
                  </a:extLst>
                </a:hlinkClick>
              </a:rPr>
              <a:t>kmerry@uark.edu</a:t>
            </a:r>
            <a:endParaRPr lang="en-US" sz="2400" b="1" dirty="0">
              <a:latin typeface="Nunito Sans Regular"/>
              <a:cs typeface="Arial" panose="020B0604020202020204" pitchFamily="34" charset="0"/>
            </a:endParaRPr>
          </a:p>
          <a:p>
            <a:pPr algn="ctr"/>
            <a:endParaRPr lang="en-US" sz="2400" b="1" dirty="0">
              <a:latin typeface="Nunito Sans Regular"/>
              <a:cs typeface="Arial" panose="020B0604020202020204" pitchFamily="34" charset="0"/>
            </a:endParaRPr>
          </a:p>
        </p:txBody>
      </p:sp>
      <p:pic>
        <p:nvPicPr>
          <p:cNvPr id="7" name="Picture 9" descr="Text&#10;&#10;Description automatically generated">
            <a:extLst>
              <a:ext uri="{FF2B5EF4-FFF2-40B4-BE49-F238E27FC236}">
                <a16:creationId xmlns:a16="http://schemas.microsoft.com/office/drawing/2014/main" id="{31544072-BB16-4744-92F1-9C437FEC054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578466" y="2616606"/>
            <a:ext cx="5723840" cy="4649633"/>
          </a:xfrm>
          <a:prstGeom prst="rect">
            <a:avLst/>
          </a:prstGeom>
        </p:spPr>
      </p:pic>
      <p:pic>
        <p:nvPicPr>
          <p:cNvPr id="14" name="Picture 10" descr="A picture containing floor, wall, person, person&#10;&#10;Description automatically generated">
            <a:extLst>
              <a:ext uri="{FF2B5EF4-FFF2-40B4-BE49-F238E27FC236}">
                <a16:creationId xmlns:a16="http://schemas.microsoft.com/office/drawing/2014/main" id="{CC5E7D0E-6106-4F86-9E85-874615932846}"/>
              </a:ext>
            </a:extLst>
          </p:cNvPr>
          <p:cNvPicPr>
            <a:picLocks noChangeAspect="1"/>
          </p:cNvPicPr>
          <p:nvPr/>
        </p:nvPicPr>
        <p:blipFill rotWithShape="1">
          <a:blip r:embed="rId8"/>
          <a:srcRect l="30856" t="2265" r="22160" b="41110"/>
          <a:stretch/>
        </p:blipFill>
        <p:spPr>
          <a:xfrm>
            <a:off x="1763405" y="5599753"/>
            <a:ext cx="2476528" cy="3675593"/>
          </a:xfrm>
          <a:prstGeom prst="rect">
            <a:avLst/>
          </a:prstGeom>
        </p:spPr>
      </p:pic>
    </p:spTree>
    <p:extLst>
      <p:ext uri="{BB962C8B-B14F-4D97-AF65-F5344CB8AC3E}">
        <p14:creationId xmlns:p14="http://schemas.microsoft.com/office/powerpoint/2010/main" val="1278377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3180207"/>
            <a:ext cx="18288000" cy="7106793"/>
          </a:xfrm>
          <a:prstGeom prst="rect">
            <a:avLst/>
          </a:prstGeom>
          <a:solidFill>
            <a:srgbClr val="EBE8E8"/>
          </a:solidFill>
        </p:spPr>
      </p:sp>
      <p:sp>
        <p:nvSpPr>
          <p:cNvPr id="3" name="TextBox 3"/>
          <p:cNvSpPr txBox="1"/>
          <p:nvPr/>
        </p:nvSpPr>
        <p:spPr>
          <a:xfrm>
            <a:off x="1028700" y="3545801"/>
            <a:ext cx="16802100" cy="3300904"/>
          </a:xfrm>
          <a:prstGeom prst="rect">
            <a:avLst/>
          </a:prstGeom>
        </p:spPr>
        <p:txBody>
          <a:bodyPr wrap="square" lIns="0" tIns="0" rIns="0" bIns="0" rtlCol="0" anchor="t">
            <a:spAutoFit/>
          </a:bodyPr>
          <a:lstStyle/>
          <a:p>
            <a:pPr marL="914400" indent="-914400">
              <a:lnSpc>
                <a:spcPts val="3600"/>
              </a:lnSpc>
            </a:pPr>
            <a:r>
              <a:rPr lang="en-US" sz="2400" dirty="0">
                <a:solidFill>
                  <a:schemeClr val="bg1">
                    <a:lumMod val="50000"/>
                  </a:schemeClr>
                </a:solidFill>
                <a:latin typeface="Nunito Sans Regular"/>
                <a:cs typeface="Angsana New"/>
              </a:rPr>
              <a:t>Doubet, K. J. &amp; Hockett, J. A. (2015). </a:t>
            </a:r>
            <a:r>
              <a:rPr lang="en-US" sz="2400" i="1" dirty="0">
                <a:solidFill>
                  <a:schemeClr val="bg1">
                    <a:lumMod val="50000"/>
                  </a:schemeClr>
                </a:solidFill>
                <a:latin typeface="Nunito Sans Regular"/>
                <a:cs typeface="Angsana New"/>
              </a:rPr>
              <a:t>Differentiation in middle and high school: Strategies to engage all learners. </a:t>
            </a:r>
            <a:r>
              <a:rPr lang="en-US" sz="2400" dirty="0">
                <a:solidFill>
                  <a:schemeClr val="bg1">
                    <a:lumMod val="50000"/>
                  </a:schemeClr>
                </a:solidFill>
                <a:latin typeface="Nunito Sans Regular"/>
                <a:cs typeface="Angsana New"/>
              </a:rPr>
              <a:t>ASCD. </a:t>
            </a:r>
          </a:p>
          <a:p>
            <a:pPr marL="914400" indent="-914400">
              <a:lnSpc>
                <a:spcPts val="3600"/>
              </a:lnSpc>
            </a:pPr>
            <a:r>
              <a:rPr lang="en-US" sz="2400" dirty="0">
                <a:solidFill>
                  <a:schemeClr val="bg1">
                    <a:lumMod val="50000"/>
                  </a:schemeClr>
                </a:solidFill>
                <a:latin typeface="Nunito Sans Regular"/>
                <a:cs typeface="Angsana New"/>
              </a:rPr>
              <a:t>Doubet, K. J. &amp; Hockett, J. A. (2017). </a:t>
            </a:r>
            <a:r>
              <a:rPr lang="en-US" sz="2400" i="1" dirty="0">
                <a:solidFill>
                  <a:schemeClr val="bg1">
                    <a:lumMod val="50000"/>
                  </a:schemeClr>
                </a:solidFill>
                <a:latin typeface="Nunito Sans Regular"/>
                <a:cs typeface="Angsana New"/>
              </a:rPr>
              <a:t>Differentiation in the elementary grades: Strategies to engage and equip all learners</a:t>
            </a:r>
            <a:r>
              <a:rPr lang="en-US" sz="2400" dirty="0">
                <a:solidFill>
                  <a:schemeClr val="bg1">
                    <a:lumMod val="50000"/>
                  </a:schemeClr>
                </a:solidFill>
                <a:latin typeface="Nunito Sans Regular"/>
                <a:cs typeface="Angsana New"/>
              </a:rPr>
              <a:t>. ASCD. </a:t>
            </a:r>
          </a:p>
          <a:p>
            <a:r>
              <a:rPr lang="en-US" sz="2400" dirty="0">
                <a:solidFill>
                  <a:schemeClr val="bg1">
                    <a:lumMod val="50000"/>
                  </a:schemeClr>
                </a:solidFill>
                <a:latin typeface="Nunito Sans Regular"/>
                <a:ea typeface="+mn-lt"/>
                <a:cs typeface="+mn-lt"/>
              </a:rPr>
              <a:t>Mazzola, Colette. (2020). To what extent does education prepare students for the 21st century to become self-regulated, </a:t>
            </a:r>
          </a:p>
          <a:p>
            <a:r>
              <a:rPr lang="en-US" sz="2400" dirty="0">
                <a:solidFill>
                  <a:schemeClr val="bg1">
                    <a:lumMod val="50000"/>
                  </a:schemeClr>
                </a:solidFill>
                <a:latin typeface="Nunito Sans Regular"/>
                <a:ea typeface="+mn-lt"/>
                <a:cs typeface="+mn-lt"/>
              </a:rPr>
              <a:t>        future-proofed students, using networked, technological environments.. 10.13140/RG.2.2.18400.10246. </a:t>
            </a:r>
            <a:endParaRPr lang="en-US" dirty="0">
              <a:solidFill>
                <a:schemeClr val="bg1">
                  <a:lumMod val="50000"/>
                </a:schemeClr>
              </a:solidFill>
            </a:endParaRPr>
          </a:p>
          <a:p>
            <a:r>
              <a:rPr lang="en-US" sz="2400" dirty="0">
                <a:solidFill>
                  <a:schemeClr val="bg1">
                    <a:lumMod val="50000"/>
                  </a:schemeClr>
                </a:solidFill>
                <a:latin typeface="Nunito Sans Regular"/>
                <a:cs typeface="Angsana New"/>
              </a:rPr>
              <a:t>        Sousa, D. A. &amp;  Tomlinson, C. A. (2018). </a:t>
            </a:r>
            <a:r>
              <a:rPr lang="en-US" sz="2400" i="1" dirty="0">
                <a:solidFill>
                  <a:schemeClr val="bg1">
                    <a:lumMod val="50000"/>
                  </a:schemeClr>
                </a:solidFill>
                <a:latin typeface="Nunito Sans Regular"/>
                <a:cs typeface="Angsana New"/>
              </a:rPr>
              <a:t>Differentiation and the brain: How neuroscience supports the learner friendly classroom.</a:t>
            </a:r>
            <a:r>
              <a:rPr lang="en-US" sz="2400" dirty="0">
                <a:solidFill>
                  <a:schemeClr val="bg1">
                    <a:lumMod val="50000"/>
                  </a:schemeClr>
                </a:solidFill>
                <a:latin typeface="Nunito Sans Regular"/>
                <a:cs typeface="Angsana New"/>
              </a:rPr>
              <a:t> Solution Tree. </a:t>
            </a:r>
            <a:endParaRPr lang="en-US" sz="2400" dirty="0">
              <a:solidFill>
                <a:schemeClr val="bg1">
                  <a:lumMod val="50000"/>
                </a:schemeClr>
              </a:solidFill>
              <a:latin typeface="Nunito Sans Regular"/>
              <a:cs typeface="Calibri"/>
            </a:endParaRPr>
          </a:p>
          <a:p>
            <a:pPr>
              <a:lnSpc>
                <a:spcPts val="3600"/>
              </a:lnSpc>
            </a:pPr>
            <a:r>
              <a:rPr lang="en-US" sz="2400" dirty="0">
                <a:solidFill>
                  <a:schemeClr val="bg1">
                    <a:lumMod val="50000"/>
                  </a:schemeClr>
                </a:solidFill>
                <a:latin typeface="Nunito Sans Regular"/>
                <a:cs typeface="Angsana New"/>
              </a:rPr>
              <a:t>Tomlinson, C.A. (2014). </a:t>
            </a:r>
            <a:r>
              <a:rPr lang="en-US" sz="2400" i="1" dirty="0">
                <a:solidFill>
                  <a:schemeClr val="bg1">
                    <a:lumMod val="50000"/>
                  </a:schemeClr>
                </a:solidFill>
                <a:latin typeface="Nunito Sans Regular"/>
                <a:cs typeface="Angsana New"/>
              </a:rPr>
              <a:t>The differentiated classroom. </a:t>
            </a:r>
            <a:r>
              <a:rPr lang="en-US" sz="2400" dirty="0">
                <a:solidFill>
                  <a:schemeClr val="bg1">
                    <a:lumMod val="50000"/>
                  </a:schemeClr>
                </a:solidFill>
                <a:latin typeface="Nunito Sans Regular"/>
                <a:cs typeface="Angsana New"/>
              </a:rPr>
              <a:t>ASCD.</a:t>
            </a:r>
          </a:p>
        </p:txBody>
      </p:sp>
      <p:sp>
        <p:nvSpPr>
          <p:cNvPr id="4" name="TextBox 4"/>
          <p:cNvSpPr txBox="1"/>
          <p:nvPr/>
        </p:nvSpPr>
        <p:spPr>
          <a:xfrm>
            <a:off x="3457167" y="1000327"/>
            <a:ext cx="13802133" cy="1228331"/>
          </a:xfrm>
          <a:prstGeom prst="rect">
            <a:avLst/>
          </a:prstGeom>
        </p:spPr>
        <p:txBody>
          <a:bodyPr lIns="0" tIns="0" rIns="0" bIns="0" rtlCol="0" anchor="t">
            <a:spAutoFit/>
          </a:bodyPr>
          <a:lstStyle/>
          <a:p>
            <a:pPr algn="r">
              <a:lnSpc>
                <a:spcPts val="9600"/>
              </a:lnSpc>
            </a:pPr>
            <a:r>
              <a:rPr lang="en-US" sz="7999">
                <a:solidFill>
                  <a:srgbClr val="474242"/>
                </a:solidFill>
                <a:latin typeface="Nunito Sans Regular Bold"/>
              </a:rPr>
              <a:t>Resources</a:t>
            </a:r>
          </a:p>
        </p:txBody>
      </p:sp>
    </p:spTree>
    <p:extLst>
      <p:ext uri="{BB962C8B-B14F-4D97-AF65-F5344CB8AC3E}">
        <p14:creationId xmlns:p14="http://schemas.microsoft.com/office/powerpoint/2010/main" val="774308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F27070BA593F4199CF2B0CFA3FE2C3" ma:contentTypeVersion="2" ma:contentTypeDescription="Create a new document." ma:contentTypeScope="" ma:versionID="2584e0532d3ef8bed6989803b5fc2606">
  <xsd:schema xmlns:xsd="http://www.w3.org/2001/XMLSchema" xmlns:xs="http://www.w3.org/2001/XMLSchema" xmlns:p="http://schemas.microsoft.com/office/2006/metadata/properties" xmlns:ns2="356fccff-4002-4ff0-880a-96194070a445" targetNamespace="http://schemas.microsoft.com/office/2006/metadata/properties" ma:root="true" ma:fieldsID="0f5eb9ef53c056fde023f042a2e59a0d" ns2:_="">
    <xsd:import namespace="356fccff-4002-4ff0-880a-96194070a44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6fccff-4002-4ff0-880a-96194070a4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3AEC9D-BD36-4AE8-AD30-0E338EA00ED5}">
  <ds:schemaRefs>
    <ds:schemaRef ds:uri="356fccff-4002-4ff0-880a-96194070a4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A54DA9-FC3C-44D6-A50F-BDE32B193CC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B7AFF59-4170-4E4D-9CE0-B32256B306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1392</Words>
  <Application>Microsoft Office PowerPoint</Application>
  <PresentationFormat>Custom</PresentationFormat>
  <Paragraphs>149</Paragraphs>
  <Slides>17</Slides>
  <Notes>0</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Nunito Sans Regular</vt:lpstr>
      <vt:lpstr>Calibri</vt:lpstr>
      <vt:lpstr>arial</vt:lpstr>
      <vt:lpstr>Nunito Sans Regular Bold</vt:lpstr>
      <vt:lpstr>Pangolin</vt:lpstr>
      <vt:lpstr>arial</vt:lpstr>
      <vt:lpstr>Calibri Light</vt:lpstr>
      <vt:lpstr>Gaegu Bold</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4Cs Presentation</dc:title>
  <dc:creator>Stefanie McKoy</dc:creator>
  <cp:lastModifiedBy>Stefanie McKoy</cp:lastModifiedBy>
  <cp:revision>115</cp:revision>
  <dcterms:created xsi:type="dcterms:W3CDTF">2006-08-16T00:00:00Z</dcterms:created>
  <dcterms:modified xsi:type="dcterms:W3CDTF">2021-11-05T15:33:09Z</dcterms:modified>
  <dc:identifier>DAEuuX8ZgOE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0x01010013F27070BA593F4199CF2B0CFA3FE2C3</vt:lpwstr>
  </property>
</Properties>
</file>