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Arimo Bold" panose="020B0604020202020204" charset="0"/>
      <p:regular r:id="rId18"/>
    </p:embeddedFont>
    <p:embeddedFont>
      <p:font typeface="Calibri" panose="020F0502020204030204" pitchFamily="34" charset="0"/>
      <p:regular r:id="rId19"/>
      <p:bold r:id="rId20"/>
      <p:italic r:id="rId21"/>
      <p:boldItalic r:id="rId22"/>
    </p:embeddedFont>
    <p:embeddedFont>
      <p:font typeface="Cantora One" panose="020B0604020202020204" charset="0"/>
      <p:regular r:id="rId23"/>
    </p:embeddedFont>
    <p:embeddedFont>
      <p:font typeface="Chunk Five" panose="020B0604020202020204" charset="0"/>
      <p:regular r:id="rId24"/>
    </p:embeddedFont>
    <p:embeddedFont>
      <p:font typeface="Permanent Marker" panose="020B0604020202020204" charset="0"/>
      <p:regular r:id="rId25"/>
    </p:embeddedFont>
    <p:embeddedFont>
      <p:font typeface="Schoolbell"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94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4"/>
        </a:solidFill>
        <a:effectLst/>
      </p:bgPr>
    </p:bg>
    <p:spTree>
      <p:nvGrpSpPr>
        <p:cNvPr id="1" name=""/>
        <p:cNvGrpSpPr/>
        <p:nvPr/>
      </p:nvGrpSpPr>
      <p:grpSpPr>
        <a:xfrm>
          <a:off x="0" y="0"/>
          <a:ext cx="0" cy="0"/>
          <a:chOff x="0" y="0"/>
          <a:chExt cx="0" cy="0"/>
        </a:xfrm>
      </p:grpSpPr>
      <p:grpSp>
        <p:nvGrpSpPr>
          <p:cNvPr id="2" name="Group 2"/>
          <p:cNvGrpSpPr/>
          <p:nvPr/>
        </p:nvGrpSpPr>
        <p:grpSpPr>
          <a:xfrm>
            <a:off x="2562943" y="1426864"/>
            <a:ext cx="14025816" cy="7111682"/>
            <a:chOff x="0" y="0"/>
            <a:chExt cx="2517318" cy="1276387"/>
          </a:xfrm>
        </p:grpSpPr>
        <p:sp>
          <p:nvSpPr>
            <p:cNvPr id="3" name="Freeform 3"/>
            <p:cNvSpPr/>
            <p:nvPr/>
          </p:nvSpPr>
          <p:spPr>
            <a:xfrm>
              <a:off x="0" y="0"/>
              <a:ext cx="2517318" cy="1276387"/>
            </a:xfrm>
            <a:custGeom>
              <a:avLst/>
              <a:gdLst/>
              <a:ahLst/>
              <a:cxnLst/>
              <a:rect l="l" t="t" r="r" b="b"/>
              <a:pathLst>
                <a:path w="2517318" h="1276387">
                  <a:moveTo>
                    <a:pt x="2392858" y="1276387"/>
                  </a:moveTo>
                  <a:lnTo>
                    <a:pt x="124460" y="1276387"/>
                  </a:lnTo>
                  <a:cubicBezTo>
                    <a:pt x="55880" y="1276387"/>
                    <a:pt x="0" y="1220507"/>
                    <a:pt x="0" y="1151927"/>
                  </a:cubicBezTo>
                  <a:lnTo>
                    <a:pt x="0" y="124460"/>
                  </a:lnTo>
                  <a:cubicBezTo>
                    <a:pt x="0" y="55880"/>
                    <a:pt x="55880" y="0"/>
                    <a:pt x="124460" y="0"/>
                  </a:cubicBezTo>
                  <a:lnTo>
                    <a:pt x="2392858" y="0"/>
                  </a:lnTo>
                  <a:cubicBezTo>
                    <a:pt x="2461439" y="0"/>
                    <a:pt x="2517318" y="55880"/>
                    <a:pt x="2517318" y="124460"/>
                  </a:cubicBezTo>
                  <a:lnTo>
                    <a:pt x="2517318" y="1151927"/>
                  </a:lnTo>
                  <a:cubicBezTo>
                    <a:pt x="2517318" y="1220507"/>
                    <a:pt x="2461439" y="1276387"/>
                    <a:pt x="2392858" y="1276387"/>
                  </a:cubicBezTo>
                  <a:close/>
                </a:path>
              </a:pathLst>
            </a:custGeom>
            <a:solidFill>
              <a:srgbClr val="FFFFFF">
                <a:alpha val="87843"/>
              </a:srgbClr>
            </a:solidFill>
          </p:spPr>
        </p:sp>
      </p:grpSp>
      <p:grpSp>
        <p:nvGrpSpPr>
          <p:cNvPr id="4" name="Group 4"/>
          <p:cNvGrpSpPr/>
          <p:nvPr/>
        </p:nvGrpSpPr>
        <p:grpSpPr>
          <a:xfrm>
            <a:off x="2449993" y="1290234"/>
            <a:ext cx="14291488" cy="7248312"/>
            <a:chOff x="0" y="0"/>
            <a:chExt cx="12520288" cy="6350000"/>
          </a:xfrm>
        </p:grpSpPr>
        <p:sp>
          <p:nvSpPr>
            <p:cNvPr id="5" name="Freeform 5"/>
            <p:cNvSpPr/>
            <p:nvPr/>
          </p:nvSpPr>
          <p:spPr>
            <a:xfrm>
              <a:off x="-12700" y="-12700"/>
              <a:ext cx="12545688" cy="6375400"/>
            </a:xfrm>
            <a:custGeom>
              <a:avLst/>
              <a:gdLst/>
              <a:ahLst/>
              <a:cxnLst/>
              <a:rect l="l" t="t" r="r" b="b"/>
              <a:pathLst>
                <a:path w="12545688" h="6375400">
                  <a:moveTo>
                    <a:pt x="11683358" y="0"/>
                  </a:moveTo>
                  <a:lnTo>
                    <a:pt x="862330" y="0"/>
                  </a:lnTo>
                  <a:cubicBezTo>
                    <a:pt x="389890" y="0"/>
                    <a:pt x="0" y="389890"/>
                    <a:pt x="0" y="862330"/>
                  </a:cubicBezTo>
                  <a:lnTo>
                    <a:pt x="0" y="5513070"/>
                  </a:lnTo>
                  <a:cubicBezTo>
                    <a:pt x="0" y="5985510"/>
                    <a:pt x="389890" y="6375400"/>
                    <a:pt x="862330" y="6375400"/>
                  </a:cubicBezTo>
                  <a:lnTo>
                    <a:pt x="11683358" y="6375400"/>
                  </a:lnTo>
                  <a:cubicBezTo>
                    <a:pt x="12155798" y="6375400"/>
                    <a:pt x="12545688" y="5985510"/>
                    <a:pt x="12545688" y="5513070"/>
                  </a:cubicBezTo>
                  <a:lnTo>
                    <a:pt x="12545688" y="862330"/>
                  </a:lnTo>
                  <a:cubicBezTo>
                    <a:pt x="12545688" y="389890"/>
                    <a:pt x="12155798" y="0"/>
                    <a:pt x="11683358" y="0"/>
                  </a:cubicBezTo>
                  <a:close/>
                  <a:moveTo>
                    <a:pt x="12355188" y="927100"/>
                  </a:moveTo>
                  <a:lnTo>
                    <a:pt x="12355188" y="5513070"/>
                  </a:lnTo>
                  <a:cubicBezTo>
                    <a:pt x="12355188" y="5880100"/>
                    <a:pt x="12050388" y="6184900"/>
                    <a:pt x="11683358" y="6184900"/>
                  </a:cubicBezTo>
                  <a:lnTo>
                    <a:pt x="862330" y="6184900"/>
                  </a:lnTo>
                  <a:cubicBezTo>
                    <a:pt x="495300" y="6184900"/>
                    <a:pt x="190500" y="5880100"/>
                    <a:pt x="190500" y="5513070"/>
                  </a:cubicBezTo>
                  <a:lnTo>
                    <a:pt x="190500" y="862330"/>
                  </a:lnTo>
                  <a:cubicBezTo>
                    <a:pt x="190500" y="495300"/>
                    <a:pt x="495300" y="190500"/>
                    <a:pt x="862330" y="190500"/>
                  </a:cubicBezTo>
                  <a:lnTo>
                    <a:pt x="11683358" y="190500"/>
                  </a:lnTo>
                  <a:cubicBezTo>
                    <a:pt x="12050388" y="190500"/>
                    <a:pt x="12355188" y="495300"/>
                    <a:pt x="12355188" y="862330"/>
                  </a:cubicBezTo>
                  <a:lnTo>
                    <a:pt x="12355188" y="927100"/>
                  </a:lnTo>
                  <a:close/>
                </a:path>
              </a:pathLst>
            </a:custGeom>
            <a:solidFill>
              <a:srgbClr val="000000"/>
            </a:solidFill>
          </p:spPr>
        </p:sp>
      </p:grpSp>
      <p:sp>
        <p:nvSpPr>
          <p:cNvPr id="6" name="TextBox 6"/>
          <p:cNvSpPr txBox="1"/>
          <p:nvPr/>
        </p:nvSpPr>
        <p:spPr>
          <a:xfrm>
            <a:off x="2831547" y="1600382"/>
            <a:ext cx="13757213" cy="4911768"/>
          </a:xfrm>
          <a:prstGeom prst="rect">
            <a:avLst/>
          </a:prstGeom>
        </p:spPr>
        <p:txBody>
          <a:bodyPr lIns="0" tIns="0" rIns="0" bIns="0" rtlCol="0" anchor="t">
            <a:spAutoFit/>
          </a:bodyPr>
          <a:lstStyle/>
          <a:p>
            <a:pPr algn="ctr">
              <a:lnSpc>
                <a:spcPts val="9460"/>
              </a:lnSpc>
            </a:pPr>
            <a:r>
              <a:rPr lang="en-US" sz="7112">
                <a:solidFill>
                  <a:srgbClr val="000000"/>
                </a:solidFill>
                <a:latin typeface="Chunk Five Bold"/>
              </a:rPr>
              <a:t>Integrating Interactive Participation: Developing a Gifted and Talented Teacher Preparation Program</a:t>
            </a:r>
          </a:p>
        </p:txBody>
      </p:sp>
      <p:sp>
        <p:nvSpPr>
          <p:cNvPr id="7" name="AutoShape 7"/>
          <p:cNvSpPr/>
          <p:nvPr/>
        </p:nvSpPr>
        <p:spPr>
          <a:xfrm rot="-5399999">
            <a:off x="8932569" y="7339836"/>
            <a:ext cx="688501" cy="0"/>
          </a:xfrm>
          <a:prstGeom prst="line">
            <a:avLst/>
          </a:prstGeom>
          <a:ln w="47625" cap="rnd">
            <a:solidFill>
              <a:srgbClr val="242634"/>
            </a:solidFill>
            <a:prstDash val="solid"/>
            <a:headEnd type="none" w="sm" len="sm"/>
            <a:tailEnd type="none" w="sm" len="sm"/>
          </a:ln>
        </p:spPr>
      </p:sp>
      <p:pic>
        <p:nvPicPr>
          <p:cNvPr id="8" name="Picture 8"/>
          <p:cNvPicPr>
            <a:picLocks noChangeAspect="1"/>
          </p:cNvPicPr>
          <p:nvPr/>
        </p:nvPicPr>
        <p:blipFill>
          <a:blip r:embed="rId2"/>
          <a:srcRect/>
          <a:stretch>
            <a:fillRect/>
          </a:stretch>
        </p:blipFill>
        <p:spPr>
          <a:xfrm>
            <a:off x="215195" y="7268541"/>
            <a:ext cx="3736109" cy="2841000"/>
          </a:xfrm>
          <a:prstGeom prst="rect">
            <a:avLst/>
          </a:prstGeom>
        </p:spPr>
      </p:pic>
      <p:sp>
        <p:nvSpPr>
          <p:cNvPr id="9" name="TextBox 9"/>
          <p:cNvSpPr txBox="1"/>
          <p:nvPr/>
        </p:nvSpPr>
        <p:spPr>
          <a:xfrm>
            <a:off x="5334058" y="7180564"/>
            <a:ext cx="3809942" cy="528101"/>
          </a:xfrm>
          <a:prstGeom prst="rect">
            <a:avLst/>
          </a:prstGeom>
        </p:spPr>
        <p:txBody>
          <a:bodyPr lIns="0" tIns="0" rIns="0" bIns="0" rtlCol="0" anchor="t">
            <a:spAutoFit/>
          </a:bodyPr>
          <a:lstStyle/>
          <a:p>
            <a:pPr algn="r">
              <a:lnSpc>
                <a:spcPts val="4492"/>
              </a:lnSpc>
              <a:spcBef>
                <a:spcPct val="0"/>
              </a:spcBef>
            </a:pPr>
            <a:r>
              <a:rPr lang="en-US" sz="3208">
                <a:solidFill>
                  <a:srgbClr val="242634"/>
                </a:solidFill>
                <a:latin typeface="Cantora One Bold"/>
              </a:rPr>
              <a:t>Stefanie McKoy</a:t>
            </a:r>
          </a:p>
        </p:txBody>
      </p:sp>
      <p:sp>
        <p:nvSpPr>
          <p:cNvPr id="10" name="TextBox 10"/>
          <p:cNvSpPr txBox="1"/>
          <p:nvPr/>
        </p:nvSpPr>
        <p:spPr>
          <a:xfrm>
            <a:off x="9483325" y="7180564"/>
            <a:ext cx="4835238" cy="528101"/>
          </a:xfrm>
          <a:prstGeom prst="rect">
            <a:avLst/>
          </a:prstGeom>
        </p:spPr>
        <p:txBody>
          <a:bodyPr lIns="0" tIns="0" rIns="0" bIns="0" rtlCol="0" anchor="t">
            <a:spAutoFit/>
          </a:bodyPr>
          <a:lstStyle/>
          <a:p>
            <a:pPr>
              <a:lnSpc>
                <a:spcPts val="4492"/>
              </a:lnSpc>
              <a:spcBef>
                <a:spcPct val="0"/>
              </a:spcBef>
            </a:pPr>
            <a:r>
              <a:rPr lang="en-US" sz="3208">
                <a:solidFill>
                  <a:srgbClr val="242634"/>
                </a:solidFill>
                <a:latin typeface="Cantora One Bold"/>
              </a:rPr>
              <a:t>University of Arkansas</a:t>
            </a:r>
          </a:p>
        </p:txBody>
      </p:sp>
      <p:pic>
        <p:nvPicPr>
          <p:cNvPr id="11" name="Picture 11"/>
          <p:cNvPicPr>
            <a:picLocks noChangeAspect="1"/>
          </p:cNvPicPr>
          <p:nvPr/>
        </p:nvPicPr>
        <p:blipFill>
          <a:blip r:embed="rId3"/>
          <a:srcRect/>
          <a:stretch>
            <a:fillRect/>
          </a:stretch>
        </p:blipFill>
        <p:spPr>
          <a:xfrm>
            <a:off x="15256585" y="7365261"/>
            <a:ext cx="2664349" cy="27442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797157" y="692939"/>
            <a:ext cx="8511977" cy="2337856"/>
            <a:chOff x="0" y="0"/>
            <a:chExt cx="6791491" cy="1865316"/>
          </a:xfrm>
        </p:grpSpPr>
        <p:sp>
          <p:nvSpPr>
            <p:cNvPr id="3" name="Freeform 3"/>
            <p:cNvSpPr/>
            <p:nvPr/>
          </p:nvSpPr>
          <p:spPr>
            <a:xfrm>
              <a:off x="0" y="0"/>
              <a:ext cx="6791491" cy="1865316"/>
            </a:xfrm>
            <a:custGeom>
              <a:avLst/>
              <a:gdLst/>
              <a:ahLst/>
              <a:cxnLst/>
              <a:rect l="l" t="t" r="r" b="b"/>
              <a:pathLst>
                <a:path w="6791491" h="1865316">
                  <a:moveTo>
                    <a:pt x="6667031" y="1865316"/>
                  </a:moveTo>
                  <a:lnTo>
                    <a:pt x="124460" y="1865316"/>
                  </a:lnTo>
                  <a:cubicBezTo>
                    <a:pt x="55880" y="1865316"/>
                    <a:pt x="0" y="1809436"/>
                    <a:pt x="0" y="1740856"/>
                  </a:cubicBezTo>
                  <a:lnTo>
                    <a:pt x="0" y="124460"/>
                  </a:lnTo>
                  <a:cubicBezTo>
                    <a:pt x="0" y="55880"/>
                    <a:pt x="55880" y="0"/>
                    <a:pt x="124460" y="0"/>
                  </a:cubicBezTo>
                  <a:lnTo>
                    <a:pt x="6667031" y="0"/>
                  </a:lnTo>
                  <a:cubicBezTo>
                    <a:pt x="6735611" y="0"/>
                    <a:pt x="6791491" y="55880"/>
                    <a:pt x="6791491" y="124460"/>
                  </a:cubicBezTo>
                  <a:lnTo>
                    <a:pt x="6791491" y="1740857"/>
                  </a:lnTo>
                  <a:cubicBezTo>
                    <a:pt x="6791491" y="1809436"/>
                    <a:pt x="6735611" y="1865316"/>
                    <a:pt x="6667031" y="1865316"/>
                  </a:cubicBezTo>
                  <a:close/>
                </a:path>
              </a:pathLst>
            </a:custGeom>
            <a:solidFill>
              <a:srgbClr val="C7C8CA"/>
            </a:solidFill>
          </p:spPr>
        </p:sp>
      </p:grpSp>
      <p:grpSp>
        <p:nvGrpSpPr>
          <p:cNvPr id="4" name="Group 4"/>
          <p:cNvGrpSpPr/>
          <p:nvPr/>
        </p:nvGrpSpPr>
        <p:grpSpPr>
          <a:xfrm>
            <a:off x="797157" y="2564986"/>
            <a:ext cx="8511977" cy="6693314"/>
            <a:chOff x="0" y="0"/>
            <a:chExt cx="6791491" cy="5340426"/>
          </a:xfrm>
        </p:grpSpPr>
        <p:sp>
          <p:nvSpPr>
            <p:cNvPr id="5" name="Freeform 5"/>
            <p:cNvSpPr/>
            <p:nvPr/>
          </p:nvSpPr>
          <p:spPr>
            <a:xfrm>
              <a:off x="0" y="0"/>
              <a:ext cx="6791491" cy="5340426"/>
            </a:xfrm>
            <a:custGeom>
              <a:avLst/>
              <a:gdLst/>
              <a:ahLst/>
              <a:cxnLst/>
              <a:rect l="l" t="t" r="r" b="b"/>
              <a:pathLst>
                <a:path w="6791491" h="5340426">
                  <a:moveTo>
                    <a:pt x="6667031" y="5340426"/>
                  </a:moveTo>
                  <a:lnTo>
                    <a:pt x="124460" y="5340426"/>
                  </a:lnTo>
                  <a:cubicBezTo>
                    <a:pt x="55880" y="5340426"/>
                    <a:pt x="0" y="5284546"/>
                    <a:pt x="0" y="5215966"/>
                  </a:cubicBezTo>
                  <a:lnTo>
                    <a:pt x="0" y="124460"/>
                  </a:lnTo>
                  <a:cubicBezTo>
                    <a:pt x="0" y="55880"/>
                    <a:pt x="55880" y="0"/>
                    <a:pt x="124460" y="0"/>
                  </a:cubicBezTo>
                  <a:lnTo>
                    <a:pt x="6667031" y="0"/>
                  </a:lnTo>
                  <a:cubicBezTo>
                    <a:pt x="6735611" y="0"/>
                    <a:pt x="6791491" y="55880"/>
                    <a:pt x="6791491" y="124460"/>
                  </a:cubicBezTo>
                  <a:lnTo>
                    <a:pt x="6791491" y="5215966"/>
                  </a:lnTo>
                  <a:cubicBezTo>
                    <a:pt x="6791491" y="5284546"/>
                    <a:pt x="6735611" y="5340426"/>
                    <a:pt x="6667031" y="5340426"/>
                  </a:cubicBezTo>
                  <a:close/>
                </a:path>
              </a:pathLst>
            </a:custGeom>
            <a:solidFill>
              <a:srgbClr val="F2F2F4"/>
            </a:solidFill>
          </p:spPr>
        </p:sp>
      </p:grpSp>
      <p:grpSp>
        <p:nvGrpSpPr>
          <p:cNvPr id="6" name="Group 6"/>
          <p:cNvGrpSpPr/>
          <p:nvPr/>
        </p:nvGrpSpPr>
        <p:grpSpPr>
          <a:xfrm>
            <a:off x="10058262" y="1798433"/>
            <a:ext cx="6690135" cy="669013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36863"/>
              </a:srgbClr>
            </a:solidFill>
          </p:spPr>
        </p:sp>
      </p:grpSp>
      <p:pic>
        <p:nvPicPr>
          <p:cNvPr id="8" name="Picture 8"/>
          <p:cNvPicPr>
            <a:picLocks noChangeAspect="1"/>
          </p:cNvPicPr>
          <p:nvPr/>
        </p:nvPicPr>
        <p:blipFill>
          <a:blip r:embed="rId2"/>
          <a:srcRect/>
          <a:stretch>
            <a:fillRect/>
          </a:stretch>
        </p:blipFill>
        <p:spPr>
          <a:xfrm>
            <a:off x="9309134" y="2564986"/>
            <a:ext cx="8431184" cy="4896604"/>
          </a:xfrm>
          <a:prstGeom prst="rect">
            <a:avLst/>
          </a:prstGeom>
        </p:spPr>
      </p:pic>
      <p:sp>
        <p:nvSpPr>
          <p:cNvPr id="9" name="TextBox 9"/>
          <p:cNvSpPr txBox="1"/>
          <p:nvPr/>
        </p:nvSpPr>
        <p:spPr>
          <a:xfrm>
            <a:off x="1109536" y="1130173"/>
            <a:ext cx="8199598" cy="1434813"/>
          </a:xfrm>
          <a:prstGeom prst="rect">
            <a:avLst/>
          </a:prstGeom>
        </p:spPr>
        <p:txBody>
          <a:bodyPr lIns="0" tIns="0" rIns="0" bIns="0" rtlCol="0" anchor="t">
            <a:spAutoFit/>
          </a:bodyPr>
          <a:lstStyle/>
          <a:p>
            <a:pPr algn="ctr">
              <a:lnSpc>
                <a:spcPts val="9598"/>
              </a:lnSpc>
            </a:pPr>
            <a:r>
              <a:rPr lang="en-US" sz="9229">
                <a:solidFill>
                  <a:srgbClr val="242634"/>
                </a:solidFill>
                <a:latin typeface="Chunk Five Bold"/>
              </a:rPr>
              <a:t>Today's Goals</a:t>
            </a:r>
          </a:p>
        </p:txBody>
      </p:sp>
      <p:sp>
        <p:nvSpPr>
          <p:cNvPr id="10" name="TextBox 10"/>
          <p:cNvSpPr txBox="1"/>
          <p:nvPr/>
        </p:nvSpPr>
        <p:spPr>
          <a:xfrm>
            <a:off x="1109536" y="2823386"/>
            <a:ext cx="7456533" cy="5334711"/>
          </a:xfrm>
          <a:prstGeom prst="rect">
            <a:avLst/>
          </a:prstGeom>
        </p:spPr>
        <p:txBody>
          <a:bodyPr lIns="0" tIns="0" rIns="0" bIns="0" rtlCol="0" anchor="t">
            <a:spAutoFit/>
          </a:bodyPr>
          <a:lstStyle/>
          <a:p>
            <a:pPr marL="749165" lvl="1" indent="-374583">
              <a:lnSpc>
                <a:spcPts val="4233"/>
              </a:lnSpc>
              <a:buFont typeface="Arial"/>
              <a:buChar char="•"/>
            </a:pPr>
            <a:r>
              <a:rPr lang="en-US" sz="3469">
                <a:solidFill>
                  <a:srgbClr val="000000"/>
                </a:solidFill>
                <a:latin typeface="Cantora One"/>
              </a:rPr>
              <a:t>Provide an overview of the University of Arkansas's approach to a state-approved gifted and talented licensure endorsement program</a:t>
            </a:r>
          </a:p>
          <a:p>
            <a:pPr marL="749165" lvl="1" indent="-374583">
              <a:lnSpc>
                <a:spcPts val="4233"/>
              </a:lnSpc>
              <a:buFont typeface="Arial"/>
              <a:buChar char="•"/>
            </a:pPr>
            <a:r>
              <a:rPr lang="en-US" sz="3469">
                <a:solidFill>
                  <a:srgbClr val="000000"/>
                </a:solidFill>
                <a:latin typeface="Cantora One"/>
              </a:rPr>
              <a:t>Discuss approaches to differentiate content including interactive modules</a:t>
            </a:r>
          </a:p>
          <a:p>
            <a:pPr marL="749165" lvl="1" indent="-374583">
              <a:lnSpc>
                <a:spcPts val="4233"/>
              </a:lnSpc>
              <a:buFont typeface="Arial"/>
              <a:buChar char="•"/>
            </a:pPr>
            <a:r>
              <a:rPr lang="en-US" sz="3469">
                <a:solidFill>
                  <a:srgbClr val="000000"/>
                </a:solidFill>
                <a:latin typeface="Cantora One"/>
              </a:rPr>
              <a:t>Share the unique design team relationship behind the course program</a:t>
            </a:r>
          </a:p>
        </p:txBody>
      </p:sp>
      <p:sp>
        <p:nvSpPr>
          <p:cNvPr id="11" name="TextBox 11"/>
          <p:cNvSpPr txBox="1"/>
          <p:nvPr/>
        </p:nvSpPr>
        <p:spPr>
          <a:xfrm>
            <a:off x="9957776" y="9813965"/>
            <a:ext cx="7456533" cy="316230"/>
          </a:xfrm>
          <a:prstGeom prst="rect">
            <a:avLst/>
          </a:prstGeom>
        </p:spPr>
        <p:txBody>
          <a:bodyPr lIns="0" tIns="0" rIns="0" bIns="0" rtlCol="0" anchor="t">
            <a:spAutoFit/>
          </a:bodyPr>
          <a:lstStyle/>
          <a:p>
            <a:pPr algn="ctr">
              <a:lnSpc>
                <a:spcPts val="2520"/>
              </a:lnSpc>
            </a:pPr>
            <a:r>
              <a:rPr lang="en-US" sz="1800">
                <a:solidFill>
                  <a:srgbClr val="FFFFFF"/>
                </a:solidFill>
                <a:latin typeface="Schoolbell"/>
              </a:rPr>
              <a:t>https://online.uark.edu/programs/endorsement-plan-gifted-talented.php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24242"/>
        </a:solidFill>
        <a:effectLst/>
      </p:bgPr>
    </p:bg>
    <p:spTree>
      <p:nvGrpSpPr>
        <p:cNvPr id="1" name=""/>
        <p:cNvGrpSpPr/>
        <p:nvPr/>
      </p:nvGrpSpPr>
      <p:grpSpPr>
        <a:xfrm>
          <a:off x="0" y="0"/>
          <a:ext cx="0" cy="0"/>
          <a:chOff x="0" y="0"/>
          <a:chExt cx="0" cy="0"/>
        </a:xfrm>
      </p:grpSpPr>
      <p:grpSp>
        <p:nvGrpSpPr>
          <p:cNvPr id="2" name="Group 2"/>
          <p:cNvGrpSpPr/>
          <p:nvPr/>
        </p:nvGrpSpPr>
        <p:grpSpPr>
          <a:xfrm>
            <a:off x="830235" y="1341860"/>
            <a:ext cx="7366193" cy="7366193"/>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0000">
                <a:alpha val="65882"/>
              </a:srgbClr>
            </a:solidFill>
          </p:spPr>
        </p:sp>
      </p:grpSp>
      <p:grpSp>
        <p:nvGrpSpPr>
          <p:cNvPr id="4" name="Group 4"/>
          <p:cNvGrpSpPr/>
          <p:nvPr/>
        </p:nvGrpSpPr>
        <p:grpSpPr>
          <a:xfrm>
            <a:off x="9144000" y="734249"/>
            <a:ext cx="8677618" cy="2172825"/>
            <a:chOff x="0" y="0"/>
            <a:chExt cx="5849315" cy="1464634"/>
          </a:xfrm>
        </p:grpSpPr>
        <p:sp>
          <p:nvSpPr>
            <p:cNvPr id="5" name="Freeform 5"/>
            <p:cNvSpPr/>
            <p:nvPr/>
          </p:nvSpPr>
          <p:spPr>
            <a:xfrm>
              <a:off x="0" y="0"/>
              <a:ext cx="5849315" cy="1464634"/>
            </a:xfrm>
            <a:custGeom>
              <a:avLst/>
              <a:gdLst/>
              <a:ahLst/>
              <a:cxnLst/>
              <a:rect l="l" t="t" r="r" b="b"/>
              <a:pathLst>
                <a:path w="5849315" h="1464634">
                  <a:moveTo>
                    <a:pt x="5724855" y="1464634"/>
                  </a:moveTo>
                  <a:lnTo>
                    <a:pt x="124460" y="1464634"/>
                  </a:lnTo>
                  <a:cubicBezTo>
                    <a:pt x="55880" y="1464634"/>
                    <a:pt x="0" y="1408754"/>
                    <a:pt x="0" y="1340174"/>
                  </a:cubicBezTo>
                  <a:lnTo>
                    <a:pt x="0" y="124460"/>
                  </a:lnTo>
                  <a:cubicBezTo>
                    <a:pt x="0" y="55880"/>
                    <a:pt x="55880" y="0"/>
                    <a:pt x="124460" y="0"/>
                  </a:cubicBezTo>
                  <a:lnTo>
                    <a:pt x="5724855" y="0"/>
                  </a:lnTo>
                  <a:cubicBezTo>
                    <a:pt x="5793435" y="0"/>
                    <a:pt x="5849315" y="55880"/>
                    <a:pt x="5849315" y="124460"/>
                  </a:cubicBezTo>
                  <a:lnTo>
                    <a:pt x="5849315" y="1340174"/>
                  </a:lnTo>
                  <a:cubicBezTo>
                    <a:pt x="5849315" y="1408755"/>
                    <a:pt x="5793435" y="1464634"/>
                    <a:pt x="5724855" y="1464634"/>
                  </a:cubicBezTo>
                  <a:close/>
                </a:path>
              </a:pathLst>
            </a:custGeom>
            <a:solidFill>
              <a:srgbClr val="9D2235"/>
            </a:solidFill>
          </p:spPr>
        </p:sp>
      </p:grpSp>
      <p:grpSp>
        <p:nvGrpSpPr>
          <p:cNvPr id="6" name="Group 6"/>
          <p:cNvGrpSpPr/>
          <p:nvPr/>
        </p:nvGrpSpPr>
        <p:grpSpPr>
          <a:xfrm>
            <a:off x="9144000" y="2709343"/>
            <a:ext cx="8677618" cy="6330706"/>
            <a:chOff x="0" y="0"/>
            <a:chExt cx="7451123" cy="5435924"/>
          </a:xfrm>
        </p:grpSpPr>
        <p:sp>
          <p:nvSpPr>
            <p:cNvPr id="7" name="Freeform 7"/>
            <p:cNvSpPr/>
            <p:nvPr/>
          </p:nvSpPr>
          <p:spPr>
            <a:xfrm>
              <a:off x="0" y="0"/>
              <a:ext cx="7451123" cy="5435924"/>
            </a:xfrm>
            <a:custGeom>
              <a:avLst/>
              <a:gdLst/>
              <a:ahLst/>
              <a:cxnLst/>
              <a:rect l="l" t="t" r="r" b="b"/>
              <a:pathLst>
                <a:path w="7451123" h="5435924">
                  <a:moveTo>
                    <a:pt x="7326664" y="5435924"/>
                  </a:moveTo>
                  <a:lnTo>
                    <a:pt x="124460" y="5435924"/>
                  </a:lnTo>
                  <a:cubicBezTo>
                    <a:pt x="55880" y="5435924"/>
                    <a:pt x="0" y="5380044"/>
                    <a:pt x="0" y="5311464"/>
                  </a:cubicBezTo>
                  <a:lnTo>
                    <a:pt x="0" y="124460"/>
                  </a:lnTo>
                  <a:cubicBezTo>
                    <a:pt x="0" y="55880"/>
                    <a:pt x="55880" y="0"/>
                    <a:pt x="124460" y="0"/>
                  </a:cubicBezTo>
                  <a:lnTo>
                    <a:pt x="7326664" y="0"/>
                  </a:lnTo>
                  <a:cubicBezTo>
                    <a:pt x="7395243" y="0"/>
                    <a:pt x="7451123" y="55880"/>
                    <a:pt x="7451123" y="124460"/>
                  </a:cubicBezTo>
                  <a:lnTo>
                    <a:pt x="7451123" y="5311464"/>
                  </a:lnTo>
                  <a:cubicBezTo>
                    <a:pt x="7451123" y="5380044"/>
                    <a:pt x="7395243" y="5435924"/>
                    <a:pt x="7326664" y="5435924"/>
                  </a:cubicBezTo>
                  <a:close/>
                </a:path>
              </a:pathLst>
            </a:custGeom>
            <a:solidFill>
              <a:srgbClr val="F2F2F4"/>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3081852">
            <a:off x="4517420" y="1081168"/>
            <a:ext cx="2245449" cy="1661633"/>
          </a:xfrm>
          <a:prstGeom prst="rect">
            <a:avLst/>
          </a:prstGeom>
        </p:spPr>
      </p:pic>
      <p:sp>
        <p:nvSpPr>
          <p:cNvPr id="9" name="TextBox 9"/>
          <p:cNvSpPr txBox="1"/>
          <p:nvPr/>
        </p:nvSpPr>
        <p:spPr>
          <a:xfrm>
            <a:off x="9856260" y="1099752"/>
            <a:ext cx="7583873" cy="1298944"/>
          </a:xfrm>
          <a:prstGeom prst="rect">
            <a:avLst/>
          </a:prstGeom>
        </p:spPr>
        <p:txBody>
          <a:bodyPr lIns="0" tIns="0" rIns="0" bIns="0" rtlCol="0" anchor="t">
            <a:spAutoFit/>
          </a:bodyPr>
          <a:lstStyle/>
          <a:p>
            <a:pPr algn="ctr">
              <a:lnSpc>
                <a:spcPts val="9179"/>
              </a:lnSpc>
            </a:pPr>
            <a:r>
              <a:rPr lang="en-US" sz="7649">
                <a:solidFill>
                  <a:srgbClr val="FDFAED"/>
                </a:solidFill>
                <a:latin typeface="Chunk Five Bold"/>
              </a:rPr>
              <a:t>Design Roles</a:t>
            </a:r>
          </a:p>
        </p:txBody>
      </p:sp>
      <p:sp>
        <p:nvSpPr>
          <p:cNvPr id="10" name="TextBox 10"/>
          <p:cNvSpPr txBox="1"/>
          <p:nvPr/>
        </p:nvSpPr>
        <p:spPr>
          <a:xfrm>
            <a:off x="9479856" y="3187366"/>
            <a:ext cx="7779444" cy="5229225"/>
          </a:xfrm>
          <a:prstGeom prst="rect">
            <a:avLst/>
          </a:prstGeom>
        </p:spPr>
        <p:txBody>
          <a:bodyPr lIns="0" tIns="0" rIns="0" bIns="0" rtlCol="0" anchor="t">
            <a:spAutoFit/>
          </a:bodyPr>
          <a:lstStyle/>
          <a:p>
            <a:pPr marL="833558" lvl="1" indent="-416779">
              <a:lnSpc>
                <a:spcPts val="4633"/>
              </a:lnSpc>
              <a:buFont typeface="Arial"/>
              <a:buChar char="•"/>
            </a:pPr>
            <a:r>
              <a:rPr lang="en-US" sz="3860">
                <a:solidFill>
                  <a:srgbClr val="000000"/>
                </a:solidFill>
                <a:latin typeface="Cantora One Bold"/>
              </a:rPr>
              <a:t>3 Team Members </a:t>
            </a:r>
          </a:p>
          <a:p>
            <a:pPr marL="1667115" lvl="2" indent="-555705">
              <a:lnSpc>
                <a:spcPts val="4633"/>
              </a:lnSpc>
              <a:buFont typeface="Arial"/>
              <a:buChar char="⚬"/>
            </a:pPr>
            <a:r>
              <a:rPr lang="en-US" sz="3860">
                <a:solidFill>
                  <a:srgbClr val="000000"/>
                </a:solidFill>
                <a:latin typeface="Cantora One Bold"/>
              </a:rPr>
              <a:t>Instructional Designer</a:t>
            </a:r>
          </a:p>
          <a:p>
            <a:pPr marL="1667115" lvl="2" indent="-555705">
              <a:lnSpc>
                <a:spcPts val="4633"/>
              </a:lnSpc>
              <a:buFont typeface="Arial"/>
              <a:buChar char="⚬"/>
            </a:pPr>
            <a:r>
              <a:rPr lang="en-US" sz="3860">
                <a:solidFill>
                  <a:srgbClr val="000000"/>
                </a:solidFill>
                <a:latin typeface="Cantora One Bold"/>
              </a:rPr>
              <a:t>Program Director / Subject Matter Expert</a:t>
            </a:r>
          </a:p>
          <a:p>
            <a:pPr marL="1667115" lvl="2" indent="-555705">
              <a:lnSpc>
                <a:spcPts val="4633"/>
              </a:lnSpc>
              <a:buFont typeface="Arial"/>
              <a:buChar char="⚬"/>
            </a:pPr>
            <a:r>
              <a:rPr lang="en-US" sz="3860">
                <a:solidFill>
                  <a:srgbClr val="000000"/>
                </a:solidFill>
                <a:latin typeface="Cantora One Bold"/>
              </a:rPr>
              <a:t>Graduate Assistant / Secondary Designer &amp; Subject Matter Expert</a:t>
            </a:r>
          </a:p>
          <a:p>
            <a:pPr marL="833558" lvl="1" indent="-416779">
              <a:lnSpc>
                <a:spcPts val="4633"/>
              </a:lnSpc>
              <a:buFont typeface="Arial"/>
              <a:buChar char="•"/>
            </a:pPr>
            <a:r>
              <a:rPr lang="en-US" sz="3860">
                <a:solidFill>
                  <a:srgbClr val="000000"/>
                </a:solidFill>
                <a:latin typeface="Cantora One Bold"/>
              </a:rPr>
              <a:t>Global Campus</a:t>
            </a:r>
          </a:p>
          <a:p>
            <a:pPr marL="833558" lvl="1" indent="-416779">
              <a:lnSpc>
                <a:spcPts val="4633"/>
              </a:lnSpc>
              <a:buFont typeface="Arial"/>
              <a:buChar char="•"/>
            </a:pPr>
            <a:r>
              <a:rPr lang="en-US" sz="3860">
                <a:solidFill>
                  <a:srgbClr val="000000"/>
                </a:solidFill>
                <a:latin typeface="Cantora One Bold"/>
              </a:rPr>
              <a:t>Quality Matters </a:t>
            </a:r>
          </a:p>
        </p:txBody>
      </p:sp>
      <p:sp>
        <p:nvSpPr>
          <p:cNvPr id="11" name="TextBox 11"/>
          <p:cNvSpPr txBox="1"/>
          <p:nvPr/>
        </p:nvSpPr>
        <p:spPr>
          <a:xfrm>
            <a:off x="5647810" y="3221989"/>
            <a:ext cx="3098155" cy="1110615"/>
          </a:xfrm>
          <a:prstGeom prst="rect">
            <a:avLst/>
          </a:prstGeom>
        </p:spPr>
        <p:txBody>
          <a:bodyPr lIns="0" tIns="0" rIns="0" bIns="0" rtlCol="0" anchor="t">
            <a:spAutoFit/>
          </a:bodyPr>
          <a:lstStyle/>
          <a:p>
            <a:pPr algn="ctr">
              <a:lnSpc>
                <a:spcPts val="4409"/>
              </a:lnSpc>
            </a:pPr>
            <a:r>
              <a:rPr lang="en-US" sz="3150">
                <a:solidFill>
                  <a:srgbClr val="FFFFFF"/>
                </a:solidFill>
                <a:latin typeface="Permanent Marker"/>
              </a:rPr>
              <a:t>Instructional </a:t>
            </a:r>
          </a:p>
          <a:p>
            <a:pPr algn="ctr">
              <a:lnSpc>
                <a:spcPts val="4409"/>
              </a:lnSpc>
            </a:pPr>
            <a:r>
              <a:rPr lang="en-US" sz="3150">
                <a:solidFill>
                  <a:srgbClr val="FFFFFF"/>
                </a:solidFill>
                <a:latin typeface="Permanent Marker"/>
              </a:rPr>
              <a:t>Designer Expert</a:t>
            </a:r>
          </a:p>
        </p:txBody>
      </p:sp>
      <p:sp>
        <p:nvSpPr>
          <p:cNvPr id="12" name="TextBox 12"/>
          <p:cNvSpPr txBox="1"/>
          <p:nvPr/>
        </p:nvSpPr>
        <p:spPr>
          <a:xfrm>
            <a:off x="2339709" y="6536689"/>
            <a:ext cx="3900934" cy="1663065"/>
          </a:xfrm>
          <a:prstGeom prst="rect">
            <a:avLst/>
          </a:prstGeom>
        </p:spPr>
        <p:txBody>
          <a:bodyPr lIns="0" tIns="0" rIns="0" bIns="0" rtlCol="0" anchor="t">
            <a:spAutoFit/>
          </a:bodyPr>
          <a:lstStyle/>
          <a:p>
            <a:pPr algn="ctr">
              <a:lnSpc>
                <a:spcPts val="4409"/>
              </a:lnSpc>
            </a:pPr>
            <a:r>
              <a:rPr lang="en-US" sz="3150">
                <a:solidFill>
                  <a:srgbClr val="FFFFFF"/>
                </a:solidFill>
                <a:latin typeface="Permanent Marker"/>
              </a:rPr>
              <a:t>Gifted and Talented</a:t>
            </a:r>
          </a:p>
          <a:p>
            <a:pPr algn="ctr">
              <a:lnSpc>
                <a:spcPts val="4409"/>
              </a:lnSpc>
            </a:pPr>
            <a:r>
              <a:rPr lang="en-US" sz="3150">
                <a:solidFill>
                  <a:srgbClr val="FFFFFF"/>
                </a:solidFill>
                <a:latin typeface="Permanent Marker"/>
              </a:rPr>
              <a:t>Subject Matter</a:t>
            </a:r>
          </a:p>
          <a:p>
            <a:pPr algn="ctr">
              <a:lnSpc>
                <a:spcPts val="4409"/>
              </a:lnSpc>
            </a:pPr>
            <a:r>
              <a:rPr lang="en-US" sz="3150">
                <a:solidFill>
                  <a:srgbClr val="FFFFFF"/>
                </a:solidFill>
                <a:latin typeface="Permanent Marker"/>
              </a:rPr>
              <a:t> Expert</a:t>
            </a:r>
          </a:p>
        </p:txBody>
      </p:sp>
      <p:sp>
        <p:nvSpPr>
          <p:cNvPr id="13" name="TextBox 13"/>
          <p:cNvSpPr txBox="1"/>
          <p:nvPr/>
        </p:nvSpPr>
        <p:spPr>
          <a:xfrm>
            <a:off x="542386" y="2312971"/>
            <a:ext cx="3747790" cy="1663065"/>
          </a:xfrm>
          <a:prstGeom prst="rect">
            <a:avLst/>
          </a:prstGeom>
        </p:spPr>
        <p:txBody>
          <a:bodyPr lIns="0" tIns="0" rIns="0" bIns="0" rtlCol="0" anchor="t">
            <a:spAutoFit/>
          </a:bodyPr>
          <a:lstStyle/>
          <a:p>
            <a:pPr algn="ctr">
              <a:lnSpc>
                <a:spcPts val="4409"/>
              </a:lnSpc>
            </a:pPr>
            <a:r>
              <a:rPr lang="en-US" sz="3150">
                <a:solidFill>
                  <a:srgbClr val="FFFFFF"/>
                </a:solidFill>
                <a:latin typeface="Permanent Marker"/>
              </a:rPr>
              <a:t>Secondary Designer</a:t>
            </a:r>
          </a:p>
          <a:p>
            <a:pPr algn="ctr">
              <a:lnSpc>
                <a:spcPts val="4409"/>
              </a:lnSpc>
            </a:pPr>
            <a:r>
              <a:rPr lang="en-US" sz="3150">
                <a:solidFill>
                  <a:srgbClr val="FFFFFF"/>
                </a:solidFill>
                <a:latin typeface="Permanent Marker"/>
              </a:rPr>
              <a:t>&amp; Subject matter </a:t>
            </a:r>
          </a:p>
          <a:p>
            <a:pPr algn="ctr">
              <a:lnSpc>
                <a:spcPts val="4409"/>
              </a:lnSpc>
            </a:pPr>
            <a:r>
              <a:rPr lang="en-US" sz="3150">
                <a:solidFill>
                  <a:srgbClr val="FFFFFF"/>
                </a:solidFill>
                <a:latin typeface="Permanent Marker"/>
              </a:rPr>
              <a:t>expert  </a:t>
            </a:r>
          </a:p>
        </p:txBody>
      </p:sp>
      <p:pic>
        <p:nvPicPr>
          <p:cNvPr id="14"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4848111">
            <a:off x="707110" y="4550504"/>
            <a:ext cx="2245449" cy="1661633"/>
          </a:xfrm>
          <a:prstGeom prst="rect">
            <a:avLst/>
          </a:prstGeom>
        </p:spPr>
      </p:pic>
      <p:pic>
        <p:nvPicPr>
          <p:cNvPr id="15" name="Picture 1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640591">
            <a:off x="6074163" y="5043880"/>
            <a:ext cx="2245449" cy="166163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507292" y="171105"/>
            <a:ext cx="14979790" cy="9753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4"/>
        </a:solidFill>
        <a:effectLst/>
      </p:bgPr>
    </p:bg>
    <p:spTree>
      <p:nvGrpSpPr>
        <p:cNvPr id="1" name=""/>
        <p:cNvGrpSpPr/>
        <p:nvPr/>
      </p:nvGrpSpPr>
      <p:grpSpPr>
        <a:xfrm>
          <a:off x="0" y="0"/>
          <a:ext cx="0" cy="0"/>
          <a:chOff x="0" y="0"/>
          <a:chExt cx="0" cy="0"/>
        </a:xfrm>
      </p:grpSpPr>
      <p:grpSp>
        <p:nvGrpSpPr>
          <p:cNvPr id="2" name="Group 2"/>
          <p:cNvGrpSpPr/>
          <p:nvPr/>
        </p:nvGrpSpPr>
        <p:grpSpPr>
          <a:xfrm>
            <a:off x="8189780" y="279506"/>
            <a:ext cx="9580653" cy="1728601"/>
            <a:chOff x="0" y="0"/>
            <a:chExt cx="10338391" cy="1865316"/>
          </a:xfrm>
        </p:grpSpPr>
        <p:sp>
          <p:nvSpPr>
            <p:cNvPr id="3" name="Freeform 3"/>
            <p:cNvSpPr/>
            <p:nvPr/>
          </p:nvSpPr>
          <p:spPr>
            <a:xfrm>
              <a:off x="0" y="0"/>
              <a:ext cx="10338391" cy="1865316"/>
            </a:xfrm>
            <a:custGeom>
              <a:avLst/>
              <a:gdLst/>
              <a:ahLst/>
              <a:cxnLst/>
              <a:rect l="l" t="t" r="r" b="b"/>
              <a:pathLst>
                <a:path w="10338391" h="1865316">
                  <a:moveTo>
                    <a:pt x="10213931" y="1865316"/>
                  </a:moveTo>
                  <a:lnTo>
                    <a:pt x="124460" y="1865316"/>
                  </a:lnTo>
                  <a:cubicBezTo>
                    <a:pt x="55880" y="1865316"/>
                    <a:pt x="0" y="1809436"/>
                    <a:pt x="0" y="1740856"/>
                  </a:cubicBezTo>
                  <a:lnTo>
                    <a:pt x="0" y="124460"/>
                  </a:lnTo>
                  <a:cubicBezTo>
                    <a:pt x="0" y="55880"/>
                    <a:pt x="55880" y="0"/>
                    <a:pt x="124460" y="0"/>
                  </a:cubicBezTo>
                  <a:lnTo>
                    <a:pt x="10213931" y="0"/>
                  </a:lnTo>
                  <a:cubicBezTo>
                    <a:pt x="10282511" y="0"/>
                    <a:pt x="10338391" y="55880"/>
                    <a:pt x="10338391" y="124460"/>
                  </a:cubicBezTo>
                  <a:lnTo>
                    <a:pt x="10338391" y="1740857"/>
                  </a:lnTo>
                  <a:cubicBezTo>
                    <a:pt x="10338391" y="1809436"/>
                    <a:pt x="10282511" y="1865316"/>
                    <a:pt x="10213931" y="1865316"/>
                  </a:cubicBezTo>
                  <a:close/>
                </a:path>
              </a:pathLst>
            </a:custGeom>
            <a:solidFill>
              <a:srgbClr val="000000"/>
            </a:solidFill>
          </p:spPr>
        </p:sp>
      </p:grpSp>
      <p:grpSp>
        <p:nvGrpSpPr>
          <p:cNvPr id="4" name="Group 4"/>
          <p:cNvGrpSpPr/>
          <p:nvPr/>
        </p:nvGrpSpPr>
        <p:grpSpPr>
          <a:xfrm>
            <a:off x="8189780" y="4878880"/>
            <a:ext cx="9580653" cy="1728601"/>
            <a:chOff x="0" y="0"/>
            <a:chExt cx="10338391" cy="1865316"/>
          </a:xfrm>
        </p:grpSpPr>
        <p:sp>
          <p:nvSpPr>
            <p:cNvPr id="5" name="Freeform 5"/>
            <p:cNvSpPr/>
            <p:nvPr/>
          </p:nvSpPr>
          <p:spPr>
            <a:xfrm>
              <a:off x="0" y="0"/>
              <a:ext cx="10338391" cy="1865316"/>
            </a:xfrm>
            <a:custGeom>
              <a:avLst/>
              <a:gdLst/>
              <a:ahLst/>
              <a:cxnLst/>
              <a:rect l="l" t="t" r="r" b="b"/>
              <a:pathLst>
                <a:path w="10338391" h="1865316">
                  <a:moveTo>
                    <a:pt x="10213931" y="1865316"/>
                  </a:moveTo>
                  <a:lnTo>
                    <a:pt x="124460" y="1865316"/>
                  </a:lnTo>
                  <a:cubicBezTo>
                    <a:pt x="55880" y="1865316"/>
                    <a:pt x="0" y="1809436"/>
                    <a:pt x="0" y="1740856"/>
                  </a:cubicBezTo>
                  <a:lnTo>
                    <a:pt x="0" y="124460"/>
                  </a:lnTo>
                  <a:cubicBezTo>
                    <a:pt x="0" y="55880"/>
                    <a:pt x="55880" y="0"/>
                    <a:pt x="124460" y="0"/>
                  </a:cubicBezTo>
                  <a:lnTo>
                    <a:pt x="10213931" y="0"/>
                  </a:lnTo>
                  <a:cubicBezTo>
                    <a:pt x="10282511" y="0"/>
                    <a:pt x="10338391" y="55880"/>
                    <a:pt x="10338391" y="124460"/>
                  </a:cubicBezTo>
                  <a:lnTo>
                    <a:pt x="10338391" y="1740857"/>
                  </a:lnTo>
                  <a:cubicBezTo>
                    <a:pt x="10338391" y="1809436"/>
                    <a:pt x="10282511" y="1865316"/>
                    <a:pt x="10213931" y="1865316"/>
                  </a:cubicBezTo>
                  <a:close/>
                </a:path>
              </a:pathLst>
            </a:custGeom>
            <a:solidFill>
              <a:srgbClr val="000000"/>
            </a:solidFill>
          </p:spPr>
        </p:sp>
      </p:grpSp>
      <p:grpSp>
        <p:nvGrpSpPr>
          <p:cNvPr id="6" name="Group 6"/>
          <p:cNvGrpSpPr/>
          <p:nvPr/>
        </p:nvGrpSpPr>
        <p:grpSpPr>
          <a:xfrm>
            <a:off x="8189780" y="1423077"/>
            <a:ext cx="9580653" cy="3303584"/>
            <a:chOff x="0" y="0"/>
            <a:chExt cx="10338391" cy="3564865"/>
          </a:xfrm>
        </p:grpSpPr>
        <p:sp>
          <p:nvSpPr>
            <p:cNvPr id="7" name="Freeform 7"/>
            <p:cNvSpPr/>
            <p:nvPr/>
          </p:nvSpPr>
          <p:spPr>
            <a:xfrm>
              <a:off x="0" y="0"/>
              <a:ext cx="10338391" cy="3564865"/>
            </a:xfrm>
            <a:custGeom>
              <a:avLst/>
              <a:gdLst/>
              <a:ahLst/>
              <a:cxnLst/>
              <a:rect l="l" t="t" r="r" b="b"/>
              <a:pathLst>
                <a:path w="10338391" h="3564865">
                  <a:moveTo>
                    <a:pt x="10213931" y="3564865"/>
                  </a:moveTo>
                  <a:lnTo>
                    <a:pt x="124460" y="3564865"/>
                  </a:lnTo>
                  <a:cubicBezTo>
                    <a:pt x="55880" y="3564865"/>
                    <a:pt x="0" y="3508985"/>
                    <a:pt x="0" y="3440405"/>
                  </a:cubicBezTo>
                  <a:lnTo>
                    <a:pt x="0" y="124460"/>
                  </a:lnTo>
                  <a:cubicBezTo>
                    <a:pt x="0" y="55880"/>
                    <a:pt x="55880" y="0"/>
                    <a:pt x="124460" y="0"/>
                  </a:cubicBezTo>
                  <a:lnTo>
                    <a:pt x="10213931" y="0"/>
                  </a:lnTo>
                  <a:cubicBezTo>
                    <a:pt x="10282511" y="0"/>
                    <a:pt x="10338391" y="55880"/>
                    <a:pt x="10338391" y="124460"/>
                  </a:cubicBezTo>
                  <a:lnTo>
                    <a:pt x="10338391" y="3440405"/>
                  </a:lnTo>
                  <a:cubicBezTo>
                    <a:pt x="10338391" y="3508985"/>
                    <a:pt x="10282511" y="3564865"/>
                    <a:pt x="10213931" y="3564865"/>
                  </a:cubicBezTo>
                  <a:close/>
                </a:path>
              </a:pathLst>
            </a:custGeom>
            <a:solidFill>
              <a:srgbClr val="9D2235"/>
            </a:solidFill>
          </p:spPr>
        </p:sp>
      </p:grpSp>
      <p:grpSp>
        <p:nvGrpSpPr>
          <p:cNvPr id="8" name="Group 8"/>
          <p:cNvGrpSpPr/>
          <p:nvPr/>
        </p:nvGrpSpPr>
        <p:grpSpPr>
          <a:xfrm>
            <a:off x="8189780" y="6015241"/>
            <a:ext cx="9580653" cy="3838455"/>
            <a:chOff x="0" y="0"/>
            <a:chExt cx="10338391" cy="4142040"/>
          </a:xfrm>
        </p:grpSpPr>
        <p:sp>
          <p:nvSpPr>
            <p:cNvPr id="9" name="Freeform 9"/>
            <p:cNvSpPr/>
            <p:nvPr/>
          </p:nvSpPr>
          <p:spPr>
            <a:xfrm>
              <a:off x="0" y="0"/>
              <a:ext cx="10338391" cy="4142040"/>
            </a:xfrm>
            <a:custGeom>
              <a:avLst/>
              <a:gdLst/>
              <a:ahLst/>
              <a:cxnLst/>
              <a:rect l="l" t="t" r="r" b="b"/>
              <a:pathLst>
                <a:path w="10338391" h="4142040">
                  <a:moveTo>
                    <a:pt x="10213931" y="4142040"/>
                  </a:moveTo>
                  <a:lnTo>
                    <a:pt x="124460" y="4142040"/>
                  </a:lnTo>
                  <a:cubicBezTo>
                    <a:pt x="55880" y="4142040"/>
                    <a:pt x="0" y="4086160"/>
                    <a:pt x="0" y="4017580"/>
                  </a:cubicBezTo>
                  <a:lnTo>
                    <a:pt x="0" y="124460"/>
                  </a:lnTo>
                  <a:cubicBezTo>
                    <a:pt x="0" y="55880"/>
                    <a:pt x="55880" y="0"/>
                    <a:pt x="124460" y="0"/>
                  </a:cubicBezTo>
                  <a:lnTo>
                    <a:pt x="10213931" y="0"/>
                  </a:lnTo>
                  <a:cubicBezTo>
                    <a:pt x="10282511" y="0"/>
                    <a:pt x="10338391" y="55880"/>
                    <a:pt x="10338391" y="124460"/>
                  </a:cubicBezTo>
                  <a:lnTo>
                    <a:pt x="10338391" y="4017580"/>
                  </a:lnTo>
                  <a:cubicBezTo>
                    <a:pt x="10338391" y="4086160"/>
                    <a:pt x="10282511" y="4142040"/>
                    <a:pt x="10213931" y="4142040"/>
                  </a:cubicBezTo>
                  <a:close/>
                </a:path>
              </a:pathLst>
            </a:custGeom>
            <a:solidFill>
              <a:srgbClr val="9D2235"/>
            </a:solidFill>
          </p:spPr>
        </p:sp>
      </p:grpSp>
      <p:grpSp>
        <p:nvGrpSpPr>
          <p:cNvPr id="10" name="Group 10"/>
          <p:cNvGrpSpPr/>
          <p:nvPr/>
        </p:nvGrpSpPr>
        <p:grpSpPr>
          <a:xfrm>
            <a:off x="780618" y="1423077"/>
            <a:ext cx="6911605" cy="691160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7C8CA">
                <a:alpha val="67843"/>
              </a:srgbClr>
            </a:solidFill>
          </p:spPr>
        </p:sp>
      </p:grpSp>
      <p:pic>
        <p:nvPicPr>
          <p:cNvPr id="12" name="Picture 12"/>
          <p:cNvPicPr>
            <a:picLocks noChangeAspect="1"/>
          </p:cNvPicPr>
          <p:nvPr/>
        </p:nvPicPr>
        <p:blipFill>
          <a:blip r:embed="rId2"/>
          <a:srcRect/>
          <a:stretch>
            <a:fillRect/>
          </a:stretch>
        </p:blipFill>
        <p:spPr>
          <a:xfrm>
            <a:off x="510590" y="279506"/>
            <a:ext cx="4786647" cy="3484886"/>
          </a:xfrm>
          <a:prstGeom prst="rect">
            <a:avLst/>
          </a:prstGeom>
        </p:spPr>
      </p:pic>
      <p:pic>
        <p:nvPicPr>
          <p:cNvPr id="13" name="Picture 13"/>
          <p:cNvPicPr>
            <a:picLocks noChangeAspect="1"/>
          </p:cNvPicPr>
          <p:nvPr/>
        </p:nvPicPr>
        <p:blipFill>
          <a:blip r:embed="rId3"/>
          <a:srcRect/>
          <a:stretch>
            <a:fillRect/>
          </a:stretch>
        </p:blipFill>
        <p:spPr>
          <a:xfrm>
            <a:off x="3617729" y="4127755"/>
            <a:ext cx="4281957" cy="2736340"/>
          </a:xfrm>
          <a:prstGeom prst="rect">
            <a:avLst/>
          </a:prstGeom>
        </p:spPr>
      </p:pic>
      <p:pic>
        <p:nvPicPr>
          <p:cNvPr id="14" name="Picture 14"/>
          <p:cNvPicPr>
            <a:picLocks noChangeAspect="1"/>
          </p:cNvPicPr>
          <p:nvPr/>
        </p:nvPicPr>
        <p:blipFill>
          <a:blip r:embed="rId4"/>
          <a:srcRect/>
          <a:stretch>
            <a:fillRect/>
          </a:stretch>
        </p:blipFill>
        <p:spPr>
          <a:xfrm>
            <a:off x="510590" y="7392883"/>
            <a:ext cx="5843939" cy="2460813"/>
          </a:xfrm>
          <a:prstGeom prst="rect">
            <a:avLst/>
          </a:prstGeom>
        </p:spPr>
      </p:pic>
      <p:sp>
        <p:nvSpPr>
          <p:cNvPr id="15" name="TextBox 15"/>
          <p:cNvSpPr txBox="1"/>
          <p:nvPr/>
        </p:nvSpPr>
        <p:spPr>
          <a:xfrm>
            <a:off x="8715975" y="458652"/>
            <a:ext cx="8888812" cy="800100"/>
          </a:xfrm>
          <a:prstGeom prst="rect">
            <a:avLst/>
          </a:prstGeom>
        </p:spPr>
        <p:txBody>
          <a:bodyPr lIns="0" tIns="0" rIns="0" bIns="0" rtlCol="0" anchor="t">
            <a:spAutoFit/>
          </a:bodyPr>
          <a:lstStyle/>
          <a:p>
            <a:pPr marL="0" lvl="0" indent="0" algn="ctr">
              <a:lnSpc>
                <a:spcPts val="5563"/>
              </a:lnSpc>
            </a:pPr>
            <a:r>
              <a:rPr lang="en-US" sz="4636">
                <a:solidFill>
                  <a:srgbClr val="F2F2F4"/>
                </a:solidFill>
                <a:latin typeface="Chunk Five Bold"/>
              </a:rPr>
              <a:t>Interactive Content</a:t>
            </a:r>
          </a:p>
        </p:txBody>
      </p:sp>
      <p:sp>
        <p:nvSpPr>
          <p:cNvPr id="16" name="TextBox 16"/>
          <p:cNvSpPr txBox="1"/>
          <p:nvPr/>
        </p:nvSpPr>
        <p:spPr>
          <a:xfrm>
            <a:off x="9255625" y="5048250"/>
            <a:ext cx="7448964" cy="800100"/>
          </a:xfrm>
          <a:prstGeom prst="rect">
            <a:avLst/>
          </a:prstGeom>
        </p:spPr>
        <p:txBody>
          <a:bodyPr lIns="0" tIns="0" rIns="0" bIns="0" rtlCol="0" anchor="t">
            <a:spAutoFit/>
          </a:bodyPr>
          <a:lstStyle/>
          <a:p>
            <a:pPr marL="0" lvl="0" indent="0" algn="ctr">
              <a:lnSpc>
                <a:spcPts val="5568"/>
              </a:lnSpc>
              <a:spcBef>
                <a:spcPct val="0"/>
              </a:spcBef>
            </a:pPr>
            <a:r>
              <a:rPr lang="en-US" sz="4640">
                <a:solidFill>
                  <a:srgbClr val="F2F2F4"/>
                </a:solidFill>
                <a:latin typeface="Chunk Five Bold"/>
              </a:rPr>
              <a:t>Collaborative Integration</a:t>
            </a:r>
          </a:p>
        </p:txBody>
      </p:sp>
      <p:sp>
        <p:nvSpPr>
          <p:cNvPr id="17" name="TextBox 17"/>
          <p:cNvSpPr txBox="1"/>
          <p:nvPr/>
        </p:nvSpPr>
        <p:spPr>
          <a:xfrm>
            <a:off x="8715975" y="6378320"/>
            <a:ext cx="8765160" cy="3457575"/>
          </a:xfrm>
          <a:prstGeom prst="rect">
            <a:avLst/>
          </a:prstGeom>
        </p:spPr>
        <p:txBody>
          <a:bodyPr lIns="0" tIns="0" rIns="0" bIns="0" rtlCol="0" anchor="t">
            <a:spAutoFit/>
          </a:bodyPr>
          <a:lstStyle/>
          <a:p>
            <a:pPr marL="714628" lvl="1" indent="-357314">
              <a:lnSpc>
                <a:spcPts val="3971"/>
              </a:lnSpc>
              <a:buFont typeface="Arial"/>
              <a:buChar char="•"/>
            </a:pPr>
            <a:r>
              <a:rPr lang="en-US" sz="3309">
                <a:solidFill>
                  <a:srgbClr val="FFFFFF"/>
                </a:solidFill>
                <a:latin typeface="Cantora One Bold"/>
              </a:rPr>
              <a:t>VoiceThread</a:t>
            </a:r>
          </a:p>
          <a:p>
            <a:pPr marL="1429257" lvl="2" indent="-476419">
              <a:lnSpc>
                <a:spcPts val="3971"/>
              </a:lnSpc>
              <a:buFont typeface="Arial"/>
              <a:buChar char="⚬"/>
            </a:pPr>
            <a:r>
              <a:rPr lang="en-US" sz="3309">
                <a:solidFill>
                  <a:srgbClr val="FFFFFF"/>
                </a:solidFill>
                <a:latin typeface="Cantora One Bold"/>
              </a:rPr>
              <a:t>https://voicethread.com/</a:t>
            </a:r>
          </a:p>
          <a:p>
            <a:pPr marL="714628" lvl="1" indent="-357314">
              <a:lnSpc>
                <a:spcPts val="3971"/>
              </a:lnSpc>
              <a:buFont typeface="Arial"/>
              <a:buChar char="•"/>
            </a:pPr>
            <a:r>
              <a:rPr lang="en-US" sz="3309">
                <a:solidFill>
                  <a:srgbClr val="FFFFFF"/>
                </a:solidFill>
                <a:latin typeface="Cantora One Bold"/>
              </a:rPr>
              <a:t>Hypothesi.is</a:t>
            </a:r>
          </a:p>
          <a:p>
            <a:pPr marL="1429257" lvl="2" indent="-476419">
              <a:lnSpc>
                <a:spcPts val="3971"/>
              </a:lnSpc>
              <a:buFont typeface="Arial"/>
              <a:buChar char="⚬"/>
            </a:pPr>
            <a:r>
              <a:rPr lang="en-US" sz="3309">
                <a:solidFill>
                  <a:srgbClr val="FFFFFF"/>
                </a:solidFill>
                <a:latin typeface="Cantora One Bold"/>
              </a:rPr>
              <a:t>https://web.hypothes.is/</a:t>
            </a:r>
          </a:p>
          <a:p>
            <a:pPr marL="714628" lvl="1" indent="-357314">
              <a:lnSpc>
                <a:spcPts val="3971"/>
              </a:lnSpc>
              <a:buFont typeface="Arial"/>
              <a:buChar char="•"/>
            </a:pPr>
            <a:r>
              <a:rPr lang="en-US" sz="3309">
                <a:solidFill>
                  <a:srgbClr val="FFFFFF"/>
                </a:solidFill>
                <a:latin typeface="Cantora One Bold"/>
              </a:rPr>
              <a:t>FlipGrid</a:t>
            </a:r>
          </a:p>
          <a:p>
            <a:pPr marL="1429257" lvl="2" indent="-476419">
              <a:lnSpc>
                <a:spcPts val="3971"/>
              </a:lnSpc>
              <a:buFont typeface="Arial"/>
              <a:buChar char="⚬"/>
            </a:pPr>
            <a:r>
              <a:rPr lang="en-US" sz="3309">
                <a:solidFill>
                  <a:srgbClr val="FFFFFF"/>
                </a:solidFill>
                <a:latin typeface="Cantora One Bold"/>
              </a:rPr>
              <a:t>https://info.flipgrid.com/</a:t>
            </a:r>
          </a:p>
          <a:p>
            <a:pPr>
              <a:lnSpc>
                <a:spcPts val="3971"/>
              </a:lnSpc>
            </a:pPr>
            <a:endParaRPr lang="en-US" sz="3309">
              <a:solidFill>
                <a:srgbClr val="FFFFFF"/>
              </a:solidFill>
              <a:latin typeface="Cantora One Bold"/>
            </a:endParaRPr>
          </a:p>
        </p:txBody>
      </p:sp>
      <p:sp>
        <p:nvSpPr>
          <p:cNvPr id="18" name="TextBox 18"/>
          <p:cNvSpPr txBox="1"/>
          <p:nvPr/>
        </p:nvSpPr>
        <p:spPr>
          <a:xfrm>
            <a:off x="8479079" y="1433838"/>
            <a:ext cx="9002056" cy="3224911"/>
          </a:xfrm>
          <a:prstGeom prst="rect">
            <a:avLst/>
          </a:prstGeom>
        </p:spPr>
        <p:txBody>
          <a:bodyPr lIns="0" tIns="0" rIns="0" bIns="0" rtlCol="0" anchor="t">
            <a:spAutoFit/>
          </a:bodyPr>
          <a:lstStyle/>
          <a:p>
            <a:pPr marL="714628" lvl="1" indent="-357314">
              <a:lnSpc>
                <a:spcPts val="4633"/>
              </a:lnSpc>
              <a:buFont typeface="Arial"/>
              <a:buChar char="•"/>
            </a:pPr>
            <a:r>
              <a:rPr lang="en-US" sz="3309">
                <a:solidFill>
                  <a:srgbClr val="FFFFFF"/>
                </a:solidFill>
                <a:latin typeface="Cantora One"/>
              </a:rPr>
              <a:t>H5P</a:t>
            </a:r>
          </a:p>
          <a:p>
            <a:pPr marL="1299720" lvl="2" indent="-433240">
              <a:lnSpc>
                <a:spcPts val="4214"/>
              </a:lnSpc>
              <a:buFont typeface="Arial"/>
              <a:buChar char="⚬"/>
            </a:pPr>
            <a:r>
              <a:rPr lang="en-US" sz="3010">
                <a:solidFill>
                  <a:srgbClr val="FFFFFF"/>
                </a:solidFill>
                <a:latin typeface="Cantora One"/>
              </a:rPr>
              <a:t>Memory Games</a:t>
            </a:r>
          </a:p>
          <a:p>
            <a:pPr marL="1299720" lvl="2" indent="-433240">
              <a:lnSpc>
                <a:spcPts val="4214"/>
              </a:lnSpc>
              <a:buFont typeface="Arial"/>
              <a:buChar char="⚬"/>
            </a:pPr>
            <a:r>
              <a:rPr lang="en-US" sz="3010">
                <a:solidFill>
                  <a:srgbClr val="FFFFFF"/>
                </a:solidFill>
                <a:latin typeface="Cantora One"/>
              </a:rPr>
              <a:t>Flashcards</a:t>
            </a:r>
          </a:p>
          <a:p>
            <a:pPr marL="1299720" lvl="2" indent="-433240">
              <a:lnSpc>
                <a:spcPts val="4214"/>
              </a:lnSpc>
              <a:buFont typeface="Arial"/>
              <a:buChar char="⚬"/>
            </a:pPr>
            <a:r>
              <a:rPr lang="en-US" sz="3010">
                <a:solidFill>
                  <a:srgbClr val="FFFFFF"/>
                </a:solidFill>
                <a:latin typeface="Cantora One"/>
              </a:rPr>
              <a:t>Drag and Drop</a:t>
            </a:r>
          </a:p>
          <a:p>
            <a:pPr marL="1299720" lvl="2" indent="-433240">
              <a:lnSpc>
                <a:spcPts val="4214"/>
              </a:lnSpc>
              <a:buFont typeface="Arial"/>
              <a:buChar char="⚬"/>
            </a:pPr>
            <a:r>
              <a:rPr lang="en-US" sz="3010">
                <a:solidFill>
                  <a:srgbClr val="FFFFFF"/>
                </a:solidFill>
                <a:latin typeface="Cantora One"/>
              </a:rPr>
              <a:t>Branching Scenarios</a:t>
            </a:r>
          </a:p>
          <a:p>
            <a:pPr marL="1299720" lvl="2" indent="-433240">
              <a:lnSpc>
                <a:spcPts val="4214"/>
              </a:lnSpc>
              <a:buFont typeface="Arial"/>
              <a:buChar char="⚬"/>
            </a:pPr>
            <a:r>
              <a:rPr lang="en-US" sz="3010">
                <a:solidFill>
                  <a:srgbClr val="FFFFFF"/>
                </a:solidFill>
                <a:latin typeface="Cantora One"/>
              </a:rPr>
              <a:t>Image Hotspots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455960" y="2761297"/>
            <a:ext cx="10309177" cy="6856048"/>
            <a:chOff x="0" y="0"/>
            <a:chExt cx="8852078" cy="5887014"/>
          </a:xfrm>
        </p:grpSpPr>
        <p:sp>
          <p:nvSpPr>
            <p:cNvPr id="3" name="Freeform 3"/>
            <p:cNvSpPr/>
            <p:nvPr/>
          </p:nvSpPr>
          <p:spPr>
            <a:xfrm>
              <a:off x="0" y="0"/>
              <a:ext cx="8852078" cy="5887014"/>
            </a:xfrm>
            <a:custGeom>
              <a:avLst/>
              <a:gdLst/>
              <a:ahLst/>
              <a:cxnLst/>
              <a:rect l="l" t="t" r="r" b="b"/>
              <a:pathLst>
                <a:path w="8852078" h="5887014">
                  <a:moveTo>
                    <a:pt x="8727618" y="5887014"/>
                  </a:moveTo>
                  <a:lnTo>
                    <a:pt x="124460" y="5887014"/>
                  </a:lnTo>
                  <a:cubicBezTo>
                    <a:pt x="55880" y="5887014"/>
                    <a:pt x="0" y="5831134"/>
                    <a:pt x="0" y="5762554"/>
                  </a:cubicBezTo>
                  <a:lnTo>
                    <a:pt x="0" y="124460"/>
                  </a:lnTo>
                  <a:cubicBezTo>
                    <a:pt x="0" y="55880"/>
                    <a:pt x="55880" y="0"/>
                    <a:pt x="124460" y="0"/>
                  </a:cubicBezTo>
                  <a:lnTo>
                    <a:pt x="8727618" y="0"/>
                  </a:lnTo>
                  <a:cubicBezTo>
                    <a:pt x="8796198" y="0"/>
                    <a:pt x="8852078" y="55880"/>
                    <a:pt x="8852078" y="124460"/>
                  </a:cubicBezTo>
                  <a:lnTo>
                    <a:pt x="8852078" y="5762554"/>
                  </a:lnTo>
                  <a:cubicBezTo>
                    <a:pt x="8852078" y="5831134"/>
                    <a:pt x="8796198" y="5887014"/>
                    <a:pt x="8727618" y="5887014"/>
                  </a:cubicBezTo>
                  <a:close/>
                </a:path>
              </a:pathLst>
            </a:custGeom>
            <a:solidFill>
              <a:srgbClr val="C7C8CA"/>
            </a:solidFill>
          </p:spPr>
        </p:sp>
      </p:grpSp>
      <p:grpSp>
        <p:nvGrpSpPr>
          <p:cNvPr id="4" name="Group 4"/>
          <p:cNvGrpSpPr/>
          <p:nvPr/>
        </p:nvGrpSpPr>
        <p:grpSpPr>
          <a:xfrm>
            <a:off x="455960" y="802742"/>
            <a:ext cx="10309177" cy="2172825"/>
            <a:chOff x="0" y="0"/>
            <a:chExt cx="6949099" cy="1464634"/>
          </a:xfrm>
        </p:grpSpPr>
        <p:sp>
          <p:nvSpPr>
            <p:cNvPr id="5" name="Freeform 5"/>
            <p:cNvSpPr/>
            <p:nvPr/>
          </p:nvSpPr>
          <p:spPr>
            <a:xfrm>
              <a:off x="0" y="0"/>
              <a:ext cx="6949099" cy="1464634"/>
            </a:xfrm>
            <a:custGeom>
              <a:avLst/>
              <a:gdLst/>
              <a:ahLst/>
              <a:cxnLst/>
              <a:rect l="l" t="t" r="r" b="b"/>
              <a:pathLst>
                <a:path w="6949099" h="1464634">
                  <a:moveTo>
                    <a:pt x="6824638" y="1464634"/>
                  </a:moveTo>
                  <a:lnTo>
                    <a:pt x="124460" y="1464634"/>
                  </a:lnTo>
                  <a:cubicBezTo>
                    <a:pt x="55880" y="1464634"/>
                    <a:pt x="0" y="1408754"/>
                    <a:pt x="0" y="1340174"/>
                  </a:cubicBezTo>
                  <a:lnTo>
                    <a:pt x="0" y="124460"/>
                  </a:lnTo>
                  <a:cubicBezTo>
                    <a:pt x="0" y="55880"/>
                    <a:pt x="55880" y="0"/>
                    <a:pt x="124460" y="0"/>
                  </a:cubicBezTo>
                  <a:lnTo>
                    <a:pt x="6824638" y="0"/>
                  </a:lnTo>
                  <a:cubicBezTo>
                    <a:pt x="6893219" y="0"/>
                    <a:pt x="6949099" y="55880"/>
                    <a:pt x="6949099" y="124460"/>
                  </a:cubicBezTo>
                  <a:lnTo>
                    <a:pt x="6949099" y="1340174"/>
                  </a:lnTo>
                  <a:cubicBezTo>
                    <a:pt x="6949099" y="1408755"/>
                    <a:pt x="6893219" y="1464634"/>
                    <a:pt x="6824638" y="1464634"/>
                  </a:cubicBezTo>
                  <a:close/>
                </a:path>
              </a:pathLst>
            </a:custGeom>
            <a:solidFill>
              <a:srgbClr val="F2F2F4"/>
            </a:solidFill>
          </p:spPr>
        </p:sp>
      </p:grpSp>
      <p:grpSp>
        <p:nvGrpSpPr>
          <p:cNvPr id="6" name="Group 6"/>
          <p:cNvGrpSpPr/>
          <p:nvPr/>
        </p:nvGrpSpPr>
        <p:grpSpPr>
          <a:xfrm>
            <a:off x="11116743" y="2013437"/>
            <a:ext cx="6690135" cy="669013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36863"/>
              </a:srgbClr>
            </a:solidFill>
          </p:spPr>
        </p:sp>
      </p:grpSp>
      <p:pic>
        <p:nvPicPr>
          <p:cNvPr id="8" name="Picture 8"/>
          <p:cNvPicPr>
            <a:picLocks noChangeAspect="1"/>
          </p:cNvPicPr>
          <p:nvPr/>
        </p:nvPicPr>
        <p:blipFill>
          <a:blip r:embed="rId2"/>
          <a:srcRect/>
          <a:stretch>
            <a:fillRect/>
          </a:stretch>
        </p:blipFill>
        <p:spPr>
          <a:xfrm>
            <a:off x="12466904" y="3528931"/>
            <a:ext cx="3897312" cy="4488267"/>
          </a:xfrm>
          <a:prstGeom prst="rect">
            <a:avLst/>
          </a:prstGeom>
        </p:spPr>
      </p:pic>
      <p:pic>
        <p:nvPicPr>
          <p:cNvPr id="9" name="Picture 9"/>
          <p:cNvPicPr>
            <a:picLocks noChangeAspect="1"/>
          </p:cNvPicPr>
          <p:nvPr/>
        </p:nvPicPr>
        <p:blipFill>
          <a:blip r:embed="rId3"/>
          <a:srcRect/>
          <a:stretch>
            <a:fillRect/>
          </a:stretch>
        </p:blipFill>
        <p:spPr>
          <a:xfrm>
            <a:off x="13180341" y="3471862"/>
            <a:ext cx="3183876" cy="3183876"/>
          </a:xfrm>
          <a:prstGeom prst="rect">
            <a:avLst/>
          </a:prstGeom>
        </p:spPr>
      </p:pic>
      <p:sp>
        <p:nvSpPr>
          <p:cNvPr id="10" name="TextBox 10"/>
          <p:cNvSpPr txBox="1"/>
          <p:nvPr/>
        </p:nvSpPr>
        <p:spPr>
          <a:xfrm>
            <a:off x="254216" y="765204"/>
            <a:ext cx="10199963" cy="2114550"/>
          </a:xfrm>
          <a:prstGeom prst="rect">
            <a:avLst/>
          </a:prstGeom>
        </p:spPr>
        <p:txBody>
          <a:bodyPr lIns="0" tIns="0" rIns="0" bIns="0" rtlCol="0" anchor="t">
            <a:spAutoFit/>
          </a:bodyPr>
          <a:lstStyle/>
          <a:p>
            <a:pPr algn="ctr">
              <a:lnSpc>
                <a:spcPts val="7800"/>
              </a:lnSpc>
            </a:pPr>
            <a:r>
              <a:rPr lang="en-US" sz="6500">
                <a:solidFill>
                  <a:srgbClr val="000000"/>
                </a:solidFill>
                <a:latin typeface="Chunk Five Bold"/>
              </a:rPr>
              <a:t>Nature and Needs of Gifted Students</a:t>
            </a:r>
          </a:p>
        </p:txBody>
      </p:sp>
      <p:sp>
        <p:nvSpPr>
          <p:cNvPr id="11" name="TextBox 11"/>
          <p:cNvSpPr txBox="1"/>
          <p:nvPr/>
        </p:nvSpPr>
        <p:spPr>
          <a:xfrm>
            <a:off x="973064" y="3471862"/>
            <a:ext cx="9274970" cy="4953000"/>
          </a:xfrm>
          <a:prstGeom prst="rect">
            <a:avLst/>
          </a:prstGeom>
        </p:spPr>
        <p:txBody>
          <a:bodyPr lIns="0" tIns="0" rIns="0" bIns="0" rtlCol="0" anchor="t">
            <a:spAutoFit/>
          </a:bodyPr>
          <a:lstStyle/>
          <a:p>
            <a:pPr algn="just">
              <a:lnSpc>
                <a:spcPts val="3960"/>
              </a:lnSpc>
            </a:pPr>
            <a:r>
              <a:rPr lang="en-US" sz="3300">
                <a:solidFill>
                  <a:srgbClr val="000000"/>
                </a:solidFill>
                <a:latin typeface="Cantora One Bold"/>
              </a:rPr>
              <a:t>An introductory course designed to provide participants with an overview of the field of education of the gifted and talented. Specifically, the course will review gifted and talented children's educational, psychological, and social characteristics.</a:t>
            </a:r>
          </a:p>
          <a:p>
            <a:pPr>
              <a:lnSpc>
                <a:spcPts val="3960"/>
              </a:lnSpc>
            </a:pPr>
            <a:endParaRPr lang="en-US" sz="3300">
              <a:solidFill>
                <a:srgbClr val="000000"/>
              </a:solidFill>
              <a:latin typeface="Cantora One Bold"/>
            </a:endParaRPr>
          </a:p>
          <a:p>
            <a:pPr>
              <a:lnSpc>
                <a:spcPts val="3960"/>
              </a:lnSpc>
            </a:pPr>
            <a:endParaRPr lang="en-US" sz="3300">
              <a:solidFill>
                <a:srgbClr val="000000"/>
              </a:solidFill>
              <a:latin typeface="Cantora One Bold"/>
            </a:endParaRPr>
          </a:p>
          <a:p>
            <a:pPr>
              <a:lnSpc>
                <a:spcPts val="3960"/>
              </a:lnSpc>
            </a:pPr>
            <a:r>
              <a:rPr lang="en-US" sz="3300">
                <a:solidFill>
                  <a:srgbClr val="000000"/>
                </a:solidFill>
                <a:latin typeface="Cantora One Bold"/>
              </a:rPr>
              <a:t> </a:t>
            </a:r>
          </a:p>
          <a:p>
            <a:pPr>
              <a:lnSpc>
                <a:spcPts val="3960"/>
              </a:lnSpc>
            </a:pPr>
            <a:endParaRPr lang="en-US" sz="3300">
              <a:solidFill>
                <a:srgbClr val="000000"/>
              </a:solidFill>
              <a:latin typeface="Cantora One Bold"/>
            </a:endParaRPr>
          </a:p>
          <a:p>
            <a:pPr marL="0" lvl="0" indent="0">
              <a:lnSpc>
                <a:spcPts val="3960"/>
              </a:lnSpc>
            </a:pPr>
            <a:endParaRPr lang="en-US" sz="3300">
              <a:solidFill>
                <a:srgbClr val="000000"/>
              </a:solidFill>
              <a:latin typeface="Cantora One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455960" y="2761297"/>
            <a:ext cx="10309177" cy="6856048"/>
            <a:chOff x="0" y="0"/>
            <a:chExt cx="8852078" cy="5887014"/>
          </a:xfrm>
        </p:grpSpPr>
        <p:sp>
          <p:nvSpPr>
            <p:cNvPr id="3" name="Freeform 3"/>
            <p:cNvSpPr/>
            <p:nvPr/>
          </p:nvSpPr>
          <p:spPr>
            <a:xfrm>
              <a:off x="0" y="0"/>
              <a:ext cx="8852078" cy="5887014"/>
            </a:xfrm>
            <a:custGeom>
              <a:avLst/>
              <a:gdLst/>
              <a:ahLst/>
              <a:cxnLst/>
              <a:rect l="l" t="t" r="r" b="b"/>
              <a:pathLst>
                <a:path w="8852078" h="5887014">
                  <a:moveTo>
                    <a:pt x="8727618" y="5887014"/>
                  </a:moveTo>
                  <a:lnTo>
                    <a:pt x="124460" y="5887014"/>
                  </a:lnTo>
                  <a:cubicBezTo>
                    <a:pt x="55880" y="5887014"/>
                    <a:pt x="0" y="5831134"/>
                    <a:pt x="0" y="5762554"/>
                  </a:cubicBezTo>
                  <a:lnTo>
                    <a:pt x="0" y="124460"/>
                  </a:lnTo>
                  <a:cubicBezTo>
                    <a:pt x="0" y="55880"/>
                    <a:pt x="55880" y="0"/>
                    <a:pt x="124460" y="0"/>
                  </a:cubicBezTo>
                  <a:lnTo>
                    <a:pt x="8727618" y="0"/>
                  </a:lnTo>
                  <a:cubicBezTo>
                    <a:pt x="8796198" y="0"/>
                    <a:pt x="8852078" y="55880"/>
                    <a:pt x="8852078" y="124460"/>
                  </a:cubicBezTo>
                  <a:lnTo>
                    <a:pt x="8852078" y="5762554"/>
                  </a:lnTo>
                  <a:cubicBezTo>
                    <a:pt x="8852078" y="5831134"/>
                    <a:pt x="8796198" y="5887014"/>
                    <a:pt x="8727618" y="5887014"/>
                  </a:cubicBezTo>
                  <a:close/>
                </a:path>
              </a:pathLst>
            </a:custGeom>
            <a:solidFill>
              <a:srgbClr val="C7C8CA"/>
            </a:solidFill>
          </p:spPr>
        </p:sp>
      </p:grpSp>
      <p:grpSp>
        <p:nvGrpSpPr>
          <p:cNvPr id="4" name="Group 4"/>
          <p:cNvGrpSpPr/>
          <p:nvPr/>
        </p:nvGrpSpPr>
        <p:grpSpPr>
          <a:xfrm>
            <a:off x="455960" y="802742"/>
            <a:ext cx="10309177" cy="2692376"/>
            <a:chOff x="0" y="0"/>
            <a:chExt cx="6949099" cy="1814847"/>
          </a:xfrm>
        </p:grpSpPr>
        <p:sp>
          <p:nvSpPr>
            <p:cNvPr id="5" name="Freeform 5"/>
            <p:cNvSpPr/>
            <p:nvPr/>
          </p:nvSpPr>
          <p:spPr>
            <a:xfrm>
              <a:off x="0" y="0"/>
              <a:ext cx="6949099" cy="1814848"/>
            </a:xfrm>
            <a:custGeom>
              <a:avLst/>
              <a:gdLst/>
              <a:ahLst/>
              <a:cxnLst/>
              <a:rect l="l" t="t" r="r" b="b"/>
              <a:pathLst>
                <a:path w="6949099" h="1814848">
                  <a:moveTo>
                    <a:pt x="6824638" y="1814847"/>
                  </a:moveTo>
                  <a:lnTo>
                    <a:pt x="124460" y="1814847"/>
                  </a:lnTo>
                  <a:cubicBezTo>
                    <a:pt x="55880" y="1814847"/>
                    <a:pt x="0" y="1758967"/>
                    <a:pt x="0" y="1690387"/>
                  </a:cubicBezTo>
                  <a:lnTo>
                    <a:pt x="0" y="124460"/>
                  </a:lnTo>
                  <a:cubicBezTo>
                    <a:pt x="0" y="55880"/>
                    <a:pt x="55880" y="0"/>
                    <a:pt x="124460" y="0"/>
                  </a:cubicBezTo>
                  <a:lnTo>
                    <a:pt x="6824638" y="0"/>
                  </a:lnTo>
                  <a:cubicBezTo>
                    <a:pt x="6893219" y="0"/>
                    <a:pt x="6949099" y="55880"/>
                    <a:pt x="6949099" y="124460"/>
                  </a:cubicBezTo>
                  <a:lnTo>
                    <a:pt x="6949099" y="1690388"/>
                  </a:lnTo>
                  <a:cubicBezTo>
                    <a:pt x="6949099" y="1758967"/>
                    <a:pt x="6893219" y="1814848"/>
                    <a:pt x="6824638" y="1814848"/>
                  </a:cubicBezTo>
                  <a:close/>
                </a:path>
              </a:pathLst>
            </a:custGeom>
            <a:solidFill>
              <a:srgbClr val="F2F2F4"/>
            </a:solidFill>
          </p:spPr>
        </p:sp>
      </p:grpSp>
      <p:grpSp>
        <p:nvGrpSpPr>
          <p:cNvPr id="6" name="Group 6"/>
          <p:cNvGrpSpPr/>
          <p:nvPr/>
        </p:nvGrpSpPr>
        <p:grpSpPr>
          <a:xfrm>
            <a:off x="11116743" y="2013437"/>
            <a:ext cx="6690135" cy="669013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36863"/>
              </a:srgbClr>
            </a:solidFill>
          </p:spPr>
        </p:sp>
      </p:grpSp>
      <p:pic>
        <p:nvPicPr>
          <p:cNvPr id="8" name="Picture 8"/>
          <p:cNvPicPr>
            <a:picLocks noChangeAspect="1"/>
          </p:cNvPicPr>
          <p:nvPr/>
        </p:nvPicPr>
        <p:blipFill>
          <a:blip r:embed="rId2"/>
          <a:srcRect t="81097" r="5042"/>
          <a:stretch>
            <a:fillRect/>
          </a:stretch>
        </p:blipFill>
        <p:spPr>
          <a:xfrm>
            <a:off x="12873620" y="7172036"/>
            <a:ext cx="3176380" cy="804194"/>
          </a:xfrm>
          <a:prstGeom prst="rect">
            <a:avLst/>
          </a:prstGeom>
        </p:spPr>
      </p:pic>
      <p:pic>
        <p:nvPicPr>
          <p:cNvPr id="9" name="Picture 9"/>
          <p:cNvPicPr>
            <a:picLocks noChangeAspect="1"/>
          </p:cNvPicPr>
          <p:nvPr/>
        </p:nvPicPr>
        <p:blipFill>
          <a:blip r:embed="rId3"/>
          <a:srcRect/>
          <a:stretch>
            <a:fillRect/>
          </a:stretch>
        </p:blipFill>
        <p:spPr>
          <a:xfrm>
            <a:off x="12668097" y="3349787"/>
            <a:ext cx="3587427" cy="3587427"/>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433274" y="3114964"/>
            <a:ext cx="4057072" cy="4057072"/>
          </a:xfrm>
          <a:prstGeom prst="rect">
            <a:avLst/>
          </a:prstGeom>
        </p:spPr>
      </p:pic>
      <p:sp>
        <p:nvSpPr>
          <p:cNvPr id="11" name="TextBox 11"/>
          <p:cNvSpPr txBox="1"/>
          <p:nvPr/>
        </p:nvSpPr>
        <p:spPr>
          <a:xfrm>
            <a:off x="455960" y="863042"/>
            <a:ext cx="10199963" cy="2632075"/>
          </a:xfrm>
          <a:prstGeom prst="rect">
            <a:avLst/>
          </a:prstGeom>
        </p:spPr>
        <p:txBody>
          <a:bodyPr lIns="0" tIns="0" rIns="0" bIns="0" rtlCol="0" anchor="t">
            <a:spAutoFit/>
          </a:bodyPr>
          <a:lstStyle/>
          <a:p>
            <a:pPr algn="ctr">
              <a:lnSpc>
                <a:spcPts val="6500"/>
              </a:lnSpc>
            </a:pPr>
            <a:r>
              <a:rPr lang="en-US" sz="6500">
                <a:solidFill>
                  <a:srgbClr val="000000"/>
                </a:solidFill>
                <a:latin typeface="Arimo Bold"/>
              </a:rPr>
              <a:t>Social and Emotional Components of Gifted and Talented Students</a:t>
            </a:r>
          </a:p>
        </p:txBody>
      </p:sp>
      <p:sp>
        <p:nvSpPr>
          <p:cNvPr id="12" name="TextBox 12"/>
          <p:cNvSpPr txBox="1"/>
          <p:nvPr/>
        </p:nvSpPr>
        <p:spPr>
          <a:xfrm>
            <a:off x="973064" y="3268517"/>
            <a:ext cx="9274970" cy="5667375"/>
          </a:xfrm>
          <a:prstGeom prst="rect">
            <a:avLst/>
          </a:prstGeom>
        </p:spPr>
        <p:txBody>
          <a:bodyPr lIns="0" tIns="0" rIns="0" bIns="0" rtlCol="0" anchor="t">
            <a:spAutoFit/>
          </a:bodyPr>
          <a:lstStyle/>
          <a:p>
            <a:pPr>
              <a:lnSpc>
                <a:spcPts val="4393"/>
              </a:lnSpc>
            </a:pPr>
            <a:endParaRPr/>
          </a:p>
          <a:p>
            <a:pPr>
              <a:lnSpc>
                <a:spcPts val="4393"/>
              </a:lnSpc>
            </a:pPr>
            <a:endParaRPr/>
          </a:p>
          <a:p>
            <a:pPr algn="just">
              <a:lnSpc>
                <a:spcPts val="3959"/>
              </a:lnSpc>
            </a:pPr>
            <a:r>
              <a:rPr lang="en-US" sz="3299">
                <a:solidFill>
                  <a:srgbClr val="000000"/>
                </a:solidFill>
                <a:latin typeface="Cantora One Bold"/>
              </a:rPr>
              <a:t>This is an advanced course designed for the scholar-practitioner concerned with specific social and emotional issues in gifted education. The purpose of this course is to study the theoretical and practical aspects of those affective issues, behaviors, and experiences often associated with gifted and talented students. </a:t>
            </a:r>
          </a:p>
          <a:p>
            <a:pPr>
              <a:lnSpc>
                <a:spcPts val="4393"/>
              </a:lnSpc>
            </a:pPr>
            <a:endParaRPr lang="en-US" sz="3299">
              <a:solidFill>
                <a:srgbClr val="000000"/>
              </a:solidFill>
              <a:latin typeface="Cantora One Bold"/>
            </a:endParaRPr>
          </a:p>
          <a:p>
            <a:pPr marL="0" lvl="0" indent="0">
              <a:lnSpc>
                <a:spcPts val="4393"/>
              </a:lnSpc>
            </a:pPr>
            <a:endParaRPr lang="en-US" sz="3299">
              <a:solidFill>
                <a:srgbClr val="000000"/>
              </a:solidFill>
              <a:latin typeface="Cantora One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460404"/>
            <a:ext cx="7366193" cy="7366193"/>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0FFFB">
                <a:alpha val="36863"/>
              </a:srgbClr>
            </a:solidFill>
          </p:spPr>
        </p:sp>
      </p:grpSp>
      <p:grpSp>
        <p:nvGrpSpPr>
          <p:cNvPr id="4" name="Group 4"/>
          <p:cNvGrpSpPr/>
          <p:nvPr/>
        </p:nvGrpSpPr>
        <p:grpSpPr>
          <a:xfrm>
            <a:off x="9144000" y="2628527"/>
            <a:ext cx="8115300" cy="6798145"/>
            <a:chOff x="0" y="0"/>
            <a:chExt cx="6968283" cy="5837295"/>
          </a:xfrm>
        </p:grpSpPr>
        <p:sp>
          <p:nvSpPr>
            <p:cNvPr id="5" name="Freeform 5"/>
            <p:cNvSpPr/>
            <p:nvPr/>
          </p:nvSpPr>
          <p:spPr>
            <a:xfrm>
              <a:off x="0" y="0"/>
              <a:ext cx="6968283" cy="5837295"/>
            </a:xfrm>
            <a:custGeom>
              <a:avLst/>
              <a:gdLst/>
              <a:ahLst/>
              <a:cxnLst/>
              <a:rect l="l" t="t" r="r" b="b"/>
              <a:pathLst>
                <a:path w="6968283" h="5837295">
                  <a:moveTo>
                    <a:pt x="6843823" y="5837295"/>
                  </a:moveTo>
                  <a:lnTo>
                    <a:pt x="124460" y="5837295"/>
                  </a:lnTo>
                  <a:cubicBezTo>
                    <a:pt x="55880" y="5837295"/>
                    <a:pt x="0" y="5781415"/>
                    <a:pt x="0" y="5712835"/>
                  </a:cubicBezTo>
                  <a:lnTo>
                    <a:pt x="0" y="124460"/>
                  </a:lnTo>
                  <a:cubicBezTo>
                    <a:pt x="0" y="55880"/>
                    <a:pt x="55880" y="0"/>
                    <a:pt x="124460" y="0"/>
                  </a:cubicBezTo>
                  <a:lnTo>
                    <a:pt x="6843823" y="0"/>
                  </a:lnTo>
                  <a:cubicBezTo>
                    <a:pt x="6912404" y="0"/>
                    <a:pt x="6968283" y="55880"/>
                    <a:pt x="6968283" y="124460"/>
                  </a:cubicBezTo>
                  <a:lnTo>
                    <a:pt x="6968283" y="5712835"/>
                  </a:lnTo>
                  <a:cubicBezTo>
                    <a:pt x="6968283" y="5781415"/>
                    <a:pt x="6912404" y="5837295"/>
                    <a:pt x="6843823" y="5837295"/>
                  </a:cubicBezTo>
                  <a:close/>
                </a:path>
              </a:pathLst>
            </a:custGeom>
            <a:solidFill>
              <a:srgbClr val="D9D9D9"/>
            </a:solidFill>
          </p:spPr>
        </p:sp>
      </p:grpSp>
      <p:grpSp>
        <p:nvGrpSpPr>
          <p:cNvPr id="6" name="Group 6"/>
          <p:cNvGrpSpPr/>
          <p:nvPr/>
        </p:nvGrpSpPr>
        <p:grpSpPr>
          <a:xfrm>
            <a:off x="9144000" y="719262"/>
            <a:ext cx="8115300" cy="2005312"/>
            <a:chOff x="0" y="0"/>
            <a:chExt cx="5470274" cy="1351719"/>
          </a:xfrm>
        </p:grpSpPr>
        <p:sp>
          <p:nvSpPr>
            <p:cNvPr id="7" name="Freeform 7"/>
            <p:cNvSpPr/>
            <p:nvPr/>
          </p:nvSpPr>
          <p:spPr>
            <a:xfrm>
              <a:off x="0" y="0"/>
              <a:ext cx="5470274" cy="1351719"/>
            </a:xfrm>
            <a:custGeom>
              <a:avLst/>
              <a:gdLst/>
              <a:ahLst/>
              <a:cxnLst/>
              <a:rect l="l" t="t" r="r" b="b"/>
              <a:pathLst>
                <a:path w="5470274" h="1351719">
                  <a:moveTo>
                    <a:pt x="5345814" y="1351719"/>
                  </a:moveTo>
                  <a:lnTo>
                    <a:pt x="124460" y="1351719"/>
                  </a:lnTo>
                  <a:cubicBezTo>
                    <a:pt x="55880" y="1351719"/>
                    <a:pt x="0" y="1295839"/>
                    <a:pt x="0" y="1227259"/>
                  </a:cubicBezTo>
                  <a:lnTo>
                    <a:pt x="0" y="124460"/>
                  </a:lnTo>
                  <a:cubicBezTo>
                    <a:pt x="0" y="55880"/>
                    <a:pt x="55880" y="0"/>
                    <a:pt x="124460" y="0"/>
                  </a:cubicBezTo>
                  <a:lnTo>
                    <a:pt x="5345814" y="0"/>
                  </a:lnTo>
                  <a:cubicBezTo>
                    <a:pt x="5414394" y="0"/>
                    <a:pt x="5470274" y="55880"/>
                    <a:pt x="5470274" y="124460"/>
                  </a:cubicBezTo>
                  <a:lnTo>
                    <a:pt x="5470274" y="1227259"/>
                  </a:lnTo>
                  <a:cubicBezTo>
                    <a:pt x="5470274" y="1295839"/>
                    <a:pt x="5414394" y="1351719"/>
                    <a:pt x="5345814" y="1351719"/>
                  </a:cubicBezTo>
                  <a:close/>
                </a:path>
              </a:pathLst>
            </a:custGeom>
            <a:solidFill>
              <a:srgbClr val="9D2235"/>
            </a:solidFill>
          </p:spPr>
        </p:sp>
      </p:grpSp>
      <p:pic>
        <p:nvPicPr>
          <p:cNvPr id="8" name="Picture 8"/>
          <p:cNvPicPr>
            <a:picLocks noChangeAspect="1"/>
          </p:cNvPicPr>
          <p:nvPr/>
        </p:nvPicPr>
        <p:blipFill>
          <a:blip r:embed="rId2"/>
          <a:srcRect/>
          <a:stretch>
            <a:fillRect/>
          </a:stretch>
        </p:blipFill>
        <p:spPr>
          <a:xfrm>
            <a:off x="9675427" y="3326276"/>
            <a:ext cx="7115854" cy="2840000"/>
          </a:xfrm>
          <a:prstGeom prst="rect">
            <a:avLst/>
          </a:prstGeom>
        </p:spPr>
      </p:pic>
      <p:sp>
        <p:nvSpPr>
          <p:cNvPr id="9" name="TextBox 9"/>
          <p:cNvSpPr txBox="1"/>
          <p:nvPr/>
        </p:nvSpPr>
        <p:spPr>
          <a:xfrm>
            <a:off x="9675427" y="911649"/>
            <a:ext cx="7115854" cy="1812925"/>
          </a:xfrm>
          <a:prstGeom prst="rect">
            <a:avLst/>
          </a:prstGeom>
        </p:spPr>
        <p:txBody>
          <a:bodyPr lIns="0" tIns="0" rIns="0" bIns="0" rtlCol="0" anchor="t">
            <a:spAutoFit/>
          </a:bodyPr>
          <a:lstStyle/>
          <a:p>
            <a:pPr algn="ctr">
              <a:lnSpc>
                <a:spcPts val="6500"/>
              </a:lnSpc>
            </a:pPr>
            <a:r>
              <a:rPr lang="en-US" sz="6500">
                <a:solidFill>
                  <a:srgbClr val="FFFFFF"/>
                </a:solidFill>
                <a:latin typeface="Chunk Five"/>
              </a:rPr>
              <a:t>FALL COURSE EXAMPLES</a:t>
            </a:r>
          </a:p>
        </p:txBody>
      </p:sp>
      <p:sp>
        <p:nvSpPr>
          <p:cNvPr id="10" name="TextBox 10"/>
          <p:cNvSpPr txBox="1"/>
          <p:nvPr/>
        </p:nvSpPr>
        <p:spPr>
          <a:xfrm>
            <a:off x="280455" y="946574"/>
            <a:ext cx="7052445" cy="1200150"/>
          </a:xfrm>
          <a:prstGeom prst="rect">
            <a:avLst/>
          </a:prstGeom>
        </p:spPr>
        <p:txBody>
          <a:bodyPr lIns="0" tIns="0" rIns="0" bIns="0" rtlCol="0" anchor="t">
            <a:spAutoFit/>
          </a:bodyPr>
          <a:lstStyle/>
          <a:p>
            <a:pPr algn="ctr">
              <a:lnSpc>
                <a:spcPts val="4799"/>
              </a:lnSpc>
            </a:pPr>
            <a:r>
              <a:rPr lang="en-US" sz="3999" u="sng">
                <a:solidFill>
                  <a:srgbClr val="FFFFFF"/>
                </a:solidFill>
                <a:latin typeface="Cantora One Bold"/>
              </a:rPr>
              <a:t>Ideal Bitmoji Classroom </a:t>
            </a:r>
          </a:p>
          <a:p>
            <a:pPr marL="0" lvl="0" indent="0" algn="ctr">
              <a:lnSpc>
                <a:spcPts val="4799"/>
              </a:lnSpc>
            </a:pPr>
            <a:r>
              <a:rPr lang="en-US" sz="3999" u="sng">
                <a:solidFill>
                  <a:srgbClr val="FFFFFF"/>
                </a:solidFill>
                <a:latin typeface="Cantora One Bold"/>
              </a:rPr>
              <a:t>Example 1</a:t>
            </a:r>
          </a:p>
        </p:txBody>
      </p:sp>
      <p:sp>
        <p:nvSpPr>
          <p:cNvPr id="11" name="TextBox 11"/>
          <p:cNvSpPr txBox="1"/>
          <p:nvPr/>
        </p:nvSpPr>
        <p:spPr>
          <a:xfrm>
            <a:off x="1341615" y="3004457"/>
            <a:ext cx="9594878" cy="1200150"/>
          </a:xfrm>
          <a:prstGeom prst="rect">
            <a:avLst/>
          </a:prstGeom>
        </p:spPr>
        <p:txBody>
          <a:bodyPr lIns="0" tIns="0" rIns="0" bIns="0" rtlCol="0" anchor="t">
            <a:spAutoFit/>
          </a:bodyPr>
          <a:lstStyle/>
          <a:p>
            <a:pPr algn="ctr">
              <a:lnSpc>
                <a:spcPts val="4799"/>
              </a:lnSpc>
            </a:pPr>
            <a:r>
              <a:rPr lang="en-US" sz="3999" u="sng">
                <a:solidFill>
                  <a:srgbClr val="FFFFFF"/>
                </a:solidFill>
                <a:latin typeface="Cantora One Bold"/>
              </a:rPr>
              <a:t>Ideal Bitmoji Classroom </a:t>
            </a:r>
          </a:p>
          <a:p>
            <a:pPr marL="0" lvl="0" indent="0" algn="ctr">
              <a:lnSpc>
                <a:spcPts val="4799"/>
              </a:lnSpc>
            </a:pPr>
            <a:r>
              <a:rPr lang="en-US" sz="3999" u="sng">
                <a:solidFill>
                  <a:srgbClr val="FFFFFF"/>
                </a:solidFill>
                <a:latin typeface="Cantora One Bold"/>
              </a:rPr>
              <a:t>Example 2</a:t>
            </a:r>
          </a:p>
        </p:txBody>
      </p:sp>
      <p:sp>
        <p:nvSpPr>
          <p:cNvPr id="12" name="TextBox 12"/>
          <p:cNvSpPr txBox="1"/>
          <p:nvPr/>
        </p:nvSpPr>
        <p:spPr>
          <a:xfrm>
            <a:off x="-1591129" y="5033282"/>
            <a:ext cx="9594878" cy="600075"/>
          </a:xfrm>
          <a:prstGeom prst="rect">
            <a:avLst/>
          </a:prstGeom>
        </p:spPr>
        <p:txBody>
          <a:bodyPr lIns="0" tIns="0" rIns="0" bIns="0" rtlCol="0" anchor="t">
            <a:spAutoFit/>
          </a:bodyPr>
          <a:lstStyle/>
          <a:p>
            <a:pPr marL="0" lvl="0" indent="0" algn="ctr">
              <a:lnSpc>
                <a:spcPts val="4799"/>
              </a:lnSpc>
            </a:pPr>
            <a:r>
              <a:rPr lang="en-US" sz="3999" u="sng">
                <a:solidFill>
                  <a:srgbClr val="FFFFFF"/>
                </a:solidFill>
                <a:latin typeface="Cantora One Bold"/>
              </a:rPr>
              <a:t>Resiliency Newsletter</a:t>
            </a:r>
          </a:p>
        </p:txBody>
      </p:sp>
      <p:sp>
        <p:nvSpPr>
          <p:cNvPr id="13" name="TextBox 13"/>
          <p:cNvSpPr txBox="1"/>
          <p:nvPr/>
        </p:nvSpPr>
        <p:spPr>
          <a:xfrm>
            <a:off x="1341615" y="6166276"/>
            <a:ext cx="9594878" cy="600075"/>
          </a:xfrm>
          <a:prstGeom prst="rect">
            <a:avLst/>
          </a:prstGeom>
        </p:spPr>
        <p:txBody>
          <a:bodyPr lIns="0" tIns="0" rIns="0" bIns="0" rtlCol="0" anchor="t">
            <a:spAutoFit/>
          </a:bodyPr>
          <a:lstStyle/>
          <a:p>
            <a:pPr marL="0" lvl="0" indent="0" algn="ctr">
              <a:lnSpc>
                <a:spcPts val="4799"/>
              </a:lnSpc>
            </a:pPr>
            <a:r>
              <a:rPr lang="en-US" sz="3999" u="sng">
                <a:solidFill>
                  <a:srgbClr val="FFFFFF"/>
                </a:solidFill>
                <a:latin typeface="Cantora One Bold"/>
              </a:rPr>
              <a:t>Trouble Newsletter</a:t>
            </a:r>
          </a:p>
        </p:txBody>
      </p:sp>
      <p:sp>
        <p:nvSpPr>
          <p:cNvPr id="14" name="TextBox 14"/>
          <p:cNvSpPr txBox="1"/>
          <p:nvPr/>
        </p:nvSpPr>
        <p:spPr>
          <a:xfrm>
            <a:off x="-2007318" y="7295521"/>
            <a:ext cx="9594878" cy="600075"/>
          </a:xfrm>
          <a:prstGeom prst="rect">
            <a:avLst/>
          </a:prstGeom>
        </p:spPr>
        <p:txBody>
          <a:bodyPr lIns="0" tIns="0" rIns="0" bIns="0" rtlCol="0" anchor="t">
            <a:spAutoFit/>
          </a:bodyPr>
          <a:lstStyle/>
          <a:p>
            <a:pPr marL="0" lvl="0" indent="0" algn="ctr">
              <a:lnSpc>
                <a:spcPts val="4799"/>
              </a:lnSpc>
            </a:pPr>
            <a:r>
              <a:rPr lang="en-US" sz="3999" u="sng">
                <a:solidFill>
                  <a:srgbClr val="FFFFFF"/>
                </a:solidFill>
                <a:latin typeface="Cantora One Bold"/>
              </a:rPr>
              <a:t>Parent Workshop</a:t>
            </a:r>
          </a:p>
        </p:txBody>
      </p:sp>
      <p:sp>
        <p:nvSpPr>
          <p:cNvPr id="15" name="TextBox 15"/>
          <p:cNvSpPr txBox="1"/>
          <p:nvPr/>
        </p:nvSpPr>
        <p:spPr>
          <a:xfrm>
            <a:off x="1028700" y="8226521"/>
            <a:ext cx="9594878" cy="1200150"/>
          </a:xfrm>
          <a:prstGeom prst="rect">
            <a:avLst/>
          </a:prstGeom>
        </p:spPr>
        <p:txBody>
          <a:bodyPr lIns="0" tIns="0" rIns="0" bIns="0" rtlCol="0" anchor="t">
            <a:spAutoFit/>
          </a:bodyPr>
          <a:lstStyle/>
          <a:p>
            <a:pPr algn="ctr">
              <a:lnSpc>
                <a:spcPts val="4799"/>
              </a:lnSpc>
            </a:pPr>
            <a:r>
              <a:rPr lang="en-US" sz="3999" u="sng">
                <a:solidFill>
                  <a:srgbClr val="FFFFFF"/>
                </a:solidFill>
                <a:latin typeface="Cantora One Bold"/>
              </a:rPr>
              <a:t>Special Population </a:t>
            </a:r>
          </a:p>
          <a:p>
            <a:pPr marL="0" lvl="0" indent="0" algn="ctr">
              <a:lnSpc>
                <a:spcPts val="4799"/>
              </a:lnSpc>
            </a:pPr>
            <a:r>
              <a:rPr lang="en-US" sz="3999" u="sng">
                <a:solidFill>
                  <a:srgbClr val="FFFFFF"/>
                </a:solidFill>
                <a:latin typeface="Cantora One Bold"/>
              </a:rPr>
              <a:t>Brochure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2F4"/>
        </a:solidFill>
        <a:effectLst/>
      </p:bgPr>
    </p:bg>
    <p:spTree>
      <p:nvGrpSpPr>
        <p:cNvPr id="1" name=""/>
        <p:cNvGrpSpPr/>
        <p:nvPr/>
      </p:nvGrpSpPr>
      <p:grpSpPr>
        <a:xfrm>
          <a:off x="0" y="0"/>
          <a:ext cx="0" cy="0"/>
          <a:chOff x="0" y="0"/>
          <a:chExt cx="0" cy="0"/>
        </a:xfrm>
      </p:grpSpPr>
      <p:grpSp>
        <p:nvGrpSpPr>
          <p:cNvPr id="2" name="Group 2"/>
          <p:cNvGrpSpPr/>
          <p:nvPr/>
        </p:nvGrpSpPr>
        <p:grpSpPr>
          <a:xfrm>
            <a:off x="548870" y="273404"/>
            <a:ext cx="10013612" cy="1728601"/>
            <a:chOff x="0" y="0"/>
            <a:chExt cx="10805593" cy="1865316"/>
          </a:xfrm>
        </p:grpSpPr>
        <p:sp>
          <p:nvSpPr>
            <p:cNvPr id="3" name="Freeform 3"/>
            <p:cNvSpPr/>
            <p:nvPr/>
          </p:nvSpPr>
          <p:spPr>
            <a:xfrm>
              <a:off x="0" y="0"/>
              <a:ext cx="10805592" cy="1865316"/>
            </a:xfrm>
            <a:custGeom>
              <a:avLst/>
              <a:gdLst/>
              <a:ahLst/>
              <a:cxnLst/>
              <a:rect l="l" t="t" r="r" b="b"/>
              <a:pathLst>
                <a:path w="10805592" h="1865316">
                  <a:moveTo>
                    <a:pt x="10681133" y="1865316"/>
                  </a:moveTo>
                  <a:lnTo>
                    <a:pt x="124460" y="1865316"/>
                  </a:lnTo>
                  <a:cubicBezTo>
                    <a:pt x="55880" y="1865316"/>
                    <a:pt x="0" y="1809436"/>
                    <a:pt x="0" y="1740856"/>
                  </a:cubicBezTo>
                  <a:lnTo>
                    <a:pt x="0" y="124460"/>
                  </a:lnTo>
                  <a:cubicBezTo>
                    <a:pt x="0" y="55880"/>
                    <a:pt x="55880" y="0"/>
                    <a:pt x="124460" y="0"/>
                  </a:cubicBezTo>
                  <a:lnTo>
                    <a:pt x="10681133" y="0"/>
                  </a:lnTo>
                  <a:cubicBezTo>
                    <a:pt x="10749713" y="0"/>
                    <a:pt x="10805592" y="55880"/>
                    <a:pt x="10805592" y="124460"/>
                  </a:cubicBezTo>
                  <a:lnTo>
                    <a:pt x="10805592" y="1740857"/>
                  </a:lnTo>
                  <a:cubicBezTo>
                    <a:pt x="10805592" y="1809436"/>
                    <a:pt x="10749713" y="1865316"/>
                    <a:pt x="10681133" y="1865316"/>
                  </a:cubicBezTo>
                  <a:close/>
                </a:path>
              </a:pathLst>
            </a:custGeom>
            <a:solidFill>
              <a:srgbClr val="000000"/>
            </a:solidFill>
          </p:spPr>
        </p:sp>
      </p:grpSp>
      <p:grpSp>
        <p:nvGrpSpPr>
          <p:cNvPr id="4" name="Group 4"/>
          <p:cNvGrpSpPr/>
          <p:nvPr/>
        </p:nvGrpSpPr>
        <p:grpSpPr>
          <a:xfrm>
            <a:off x="548870" y="2002005"/>
            <a:ext cx="10013612" cy="7639165"/>
            <a:chOff x="0" y="0"/>
            <a:chExt cx="10805593" cy="8243350"/>
          </a:xfrm>
        </p:grpSpPr>
        <p:sp>
          <p:nvSpPr>
            <p:cNvPr id="5" name="Freeform 5"/>
            <p:cNvSpPr/>
            <p:nvPr/>
          </p:nvSpPr>
          <p:spPr>
            <a:xfrm>
              <a:off x="0" y="0"/>
              <a:ext cx="10805592" cy="8243350"/>
            </a:xfrm>
            <a:custGeom>
              <a:avLst/>
              <a:gdLst/>
              <a:ahLst/>
              <a:cxnLst/>
              <a:rect l="l" t="t" r="r" b="b"/>
              <a:pathLst>
                <a:path w="10805592" h="8243350">
                  <a:moveTo>
                    <a:pt x="10681133" y="8243350"/>
                  </a:moveTo>
                  <a:lnTo>
                    <a:pt x="124460" y="8243350"/>
                  </a:lnTo>
                  <a:cubicBezTo>
                    <a:pt x="55880" y="8243350"/>
                    <a:pt x="0" y="8187470"/>
                    <a:pt x="0" y="8118890"/>
                  </a:cubicBezTo>
                  <a:lnTo>
                    <a:pt x="0" y="124460"/>
                  </a:lnTo>
                  <a:cubicBezTo>
                    <a:pt x="0" y="55880"/>
                    <a:pt x="55880" y="0"/>
                    <a:pt x="124460" y="0"/>
                  </a:cubicBezTo>
                  <a:lnTo>
                    <a:pt x="10681133" y="0"/>
                  </a:lnTo>
                  <a:cubicBezTo>
                    <a:pt x="10749713" y="0"/>
                    <a:pt x="10805592" y="55880"/>
                    <a:pt x="10805592" y="124460"/>
                  </a:cubicBezTo>
                  <a:lnTo>
                    <a:pt x="10805592" y="8118890"/>
                  </a:lnTo>
                  <a:cubicBezTo>
                    <a:pt x="10805592" y="8187470"/>
                    <a:pt x="10749713" y="8243350"/>
                    <a:pt x="10681133" y="8243350"/>
                  </a:cubicBezTo>
                  <a:close/>
                </a:path>
              </a:pathLst>
            </a:custGeom>
            <a:solidFill>
              <a:srgbClr val="9D2235"/>
            </a:solidFill>
          </p:spPr>
        </p:sp>
      </p:grpSp>
      <p:grpSp>
        <p:nvGrpSpPr>
          <p:cNvPr id="6" name="Group 6"/>
          <p:cNvGrpSpPr/>
          <p:nvPr/>
        </p:nvGrpSpPr>
        <p:grpSpPr>
          <a:xfrm>
            <a:off x="10819650" y="1252650"/>
            <a:ext cx="6911605" cy="691160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7C8CA">
                <a:alpha val="67843"/>
              </a:srgbClr>
            </a:solidFill>
          </p:spPr>
        </p:sp>
      </p:grpSp>
      <p:pic>
        <p:nvPicPr>
          <p:cNvPr id="8" name="Picture 8"/>
          <p:cNvPicPr>
            <a:picLocks noChangeAspect="1"/>
          </p:cNvPicPr>
          <p:nvPr/>
        </p:nvPicPr>
        <p:blipFill>
          <a:blip r:embed="rId2"/>
          <a:srcRect/>
          <a:stretch>
            <a:fillRect/>
          </a:stretch>
        </p:blipFill>
        <p:spPr>
          <a:xfrm>
            <a:off x="12404825" y="2411841"/>
            <a:ext cx="3741256" cy="3741256"/>
          </a:xfrm>
          <a:prstGeom prst="rect">
            <a:avLst/>
          </a:prstGeom>
        </p:spPr>
      </p:pic>
      <p:sp>
        <p:nvSpPr>
          <p:cNvPr id="9" name="TextBox 9"/>
          <p:cNvSpPr txBox="1"/>
          <p:nvPr/>
        </p:nvSpPr>
        <p:spPr>
          <a:xfrm>
            <a:off x="817502" y="2411841"/>
            <a:ext cx="9374219" cy="5448300"/>
          </a:xfrm>
          <a:prstGeom prst="rect">
            <a:avLst/>
          </a:prstGeom>
        </p:spPr>
        <p:txBody>
          <a:bodyPr lIns="0" tIns="0" rIns="0" bIns="0" rtlCol="0" anchor="t">
            <a:spAutoFit/>
          </a:bodyPr>
          <a:lstStyle/>
          <a:p>
            <a:pPr>
              <a:lnSpc>
                <a:spcPts val="3960"/>
              </a:lnSpc>
            </a:pPr>
            <a:r>
              <a:rPr lang="en-US" sz="3300">
                <a:solidFill>
                  <a:srgbClr val="FFFFFF"/>
                </a:solidFill>
                <a:latin typeface="Cantora One"/>
              </a:rPr>
              <a:t>The major purpose of this course is to introduce students to the major definitions, theories, and research related to the study of creativity and the creative individual. Additionally, students in this course will learn various techniques for developing creative thinking in their students, review tests and instruments for measuring creative thinking abilities, discuss methods for enhancing personal creative abilities, and evaluate techniques for examining the creative process.</a:t>
            </a:r>
          </a:p>
          <a:p>
            <a:pPr>
              <a:lnSpc>
                <a:spcPts val="3960"/>
              </a:lnSpc>
            </a:pPr>
            <a:endParaRPr lang="en-US" sz="3300">
              <a:solidFill>
                <a:srgbClr val="FFFFFF"/>
              </a:solidFill>
              <a:latin typeface="Cantora One"/>
            </a:endParaRPr>
          </a:p>
        </p:txBody>
      </p:sp>
      <p:pic>
        <p:nvPicPr>
          <p:cNvPr id="10" name="Picture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600222" y="6377389"/>
            <a:ext cx="3350462" cy="1101464"/>
          </a:xfrm>
          <a:prstGeom prst="rect">
            <a:avLst/>
          </a:prstGeom>
        </p:spPr>
      </p:pic>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218053" y="2262589"/>
            <a:ext cx="4114800" cy="4114800"/>
          </a:xfrm>
          <a:prstGeom prst="rect">
            <a:avLst/>
          </a:prstGeom>
        </p:spPr>
      </p:pic>
      <p:sp>
        <p:nvSpPr>
          <p:cNvPr id="12" name="TextBox 12"/>
          <p:cNvSpPr txBox="1"/>
          <p:nvPr/>
        </p:nvSpPr>
        <p:spPr>
          <a:xfrm>
            <a:off x="0" y="300150"/>
            <a:ext cx="11169062" cy="1790700"/>
          </a:xfrm>
          <a:prstGeom prst="rect">
            <a:avLst/>
          </a:prstGeom>
        </p:spPr>
        <p:txBody>
          <a:bodyPr lIns="0" tIns="0" rIns="0" bIns="0" rtlCol="0" anchor="t">
            <a:spAutoFit/>
          </a:bodyPr>
          <a:lstStyle/>
          <a:p>
            <a:pPr marL="0" lvl="0" indent="0" algn="ctr">
              <a:lnSpc>
                <a:spcPts val="6600"/>
              </a:lnSpc>
            </a:pPr>
            <a:r>
              <a:rPr lang="en-US" sz="5500">
                <a:solidFill>
                  <a:srgbClr val="F2F2F4"/>
                </a:solidFill>
                <a:latin typeface="Chunk Five Bold"/>
              </a:rPr>
              <a:t>SEMINAR IN DEVELOPING CREATIVITY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4"/>
        </a:solidFill>
        <a:effectLst/>
      </p:bgPr>
    </p:bg>
    <p:spTree>
      <p:nvGrpSpPr>
        <p:cNvPr id="1" name=""/>
        <p:cNvGrpSpPr/>
        <p:nvPr/>
      </p:nvGrpSpPr>
      <p:grpSpPr>
        <a:xfrm>
          <a:off x="0" y="0"/>
          <a:ext cx="0" cy="0"/>
          <a:chOff x="0" y="0"/>
          <a:chExt cx="0" cy="0"/>
        </a:xfrm>
      </p:grpSpPr>
      <p:grpSp>
        <p:nvGrpSpPr>
          <p:cNvPr id="2" name="Group 2"/>
          <p:cNvGrpSpPr/>
          <p:nvPr/>
        </p:nvGrpSpPr>
        <p:grpSpPr>
          <a:xfrm>
            <a:off x="548870" y="273404"/>
            <a:ext cx="10013612" cy="1728601"/>
            <a:chOff x="0" y="0"/>
            <a:chExt cx="10805593" cy="1865316"/>
          </a:xfrm>
        </p:grpSpPr>
        <p:sp>
          <p:nvSpPr>
            <p:cNvPr id="3" name="Freeform 3"/>
            <p:cNvSpPr/>
            <p:nvPr/>
          </p:nvSpPr>
          <p:spPr>
            <a:xfrm>
              <a:off x="0" y="0"/>
              <a:ext cx="10805592" cy="1865316"/>
            </a:xfrm>
            <a:custGeom>
              <a:avLst/>
              <a:gdLst/>
              <a:ahLst/>
              <a:cxnLst/>
              <a:rect l="l" t="t" r="r" b="b"/>
              <a:pathLst>
                <a:path w="10805592" h="1865316">
                  <a:moveTo>
                    <a:pt x="10681133" y="1865316"/>
                  </a:moveTo>
                  <a:lnTo>
                    <a:pt x="124460" y="1865316"/>
                  </a:lnTo>
                  <a:cubicBezTo>
                    <a:pt x="55880" y="1865316"/>
                    <a:pt x="0" y="1809436"/>
                    <a:pt x="0" y="1740856"/>
                  </a:cubicBezTo>
                  <a:lnTo>
                    <a:pt x="0" y="124460"/>
                  </a:lnTo>
                  <a:cubicBezTo>
                    <a:pt x="0" y="55880"/>
                    <a:pt x="55880" y="0"/>
                    <a:pt x="124460" y="0"/>
                  </a:cubicBezTo>
                  <a:lnTo>
                    <a:pt x="10681133" y="0"/>
                  </a:lnTo>
                  <a:cubicBezTo>
                    <a:pt x="10749713" y="0"/>
                    <a:pt x="10805592" y="55880"/>
                    <a:pt x="10805592" y="124460"/>
                  </a:cubicBezTo>
                  <a:lnTo>
                    <a:pt x="10805592" y="1740857"/>
                  </a:lnTo>
                  <a:cubicBezTo>
                    <a:pt x="10805592" y="1809436"/>
                    <a:pt x="10749713" y="1865316"/>
                    <a:pt x="10681133" y="1865316"/>
                  </a:cubicBezTo>
                  <a:close/>
                </a:path>
              </a:pathLst>
            </a:custGeom>
            <a:solidFill>
              <a:srgbClr val="000000"/>
            </a:solidFill>
          </p:spPr>
        </p:sp>
      </p:grpSp>
      <p:grpSp>
        <p:nvGrpSpPr>
          <p:cNvPr id="4" name="Group 4"/>
          <p:cNvGrpSpPr/>
          <p:nvPr/>
        </p:nvGrpSpPr>
        <p:grpSpPr>
          <a:xfrm>
            <a:off x="548870" y="2002005"/>
            <a:ext cx="10013612" cy="7639165"/>
            <a:chOff x="0" y="0"/>
            <a:chExt cx="10805593" cy="8243350"/>
          </a:xfrm>
        </p:grpSpPr>
        <p:sp>
          <p:nvSpPr>
            <p:cNvPr id="5" name="Freeform 5"/>
            <p:cNvSpPr/>
            <p:nvPr/>
          </p:nvSpPr>
          <p:spPr>
            <a:xfrm>
              <a:off x="0" y="0"/>
              <a:ext cx="10805592" cy="8243350"/>
            </a:xfrm>
            <a:custGeom>
              <a:avLst/>
              <a:gdLst/>
              <a:ahLst/>
              <a:cxnLst/>
              <a:rect l="l" t="t" r="r" b="b"/>
              <a:pathLst>
                <a:path w="10805592" h="8243350">
                  <a:moveTo>
                    <a:pt x="10681133" y="8243350"/>
                  </a:moveTo>
                  <a:lnTo>
                    <a:pt x="124460" y="8243350"/>
                  </a:lnTo>
                  <a:cubicBezTo>
                    <a:pt x="55880" y="8243350"/>
                    <a:pt x="0" y="8187470"/>
                    <a:pt x="0" y="8118890"/>
                  </a:cubicBezTo>
                  <a:lnTo>
                    <a:pt x="0" y="124460"/>
                  </a:lnTo>
                  <a:cubicBezTo>
                    <a:pt x="0" y="55880"/>
                    <a:pt x="55880" y="0"/>
                    <a:pt x="124460" y="0"/>
                  </a:cubicBezTo>
                  <a:lnTo>
                    <a:pt x="10681133" y="0"/>
                  </a:lnTo>
                  <a:cubicBezTo>
                    <a:pt x="10749713" y="0"/>
                    <a:pt x="10805592" y="55880"/>
                    <a:pt x="10805592" y="124460"/>
                  </a:cubicBezTo>
                  <a:lnTo>
                    <a:pt x="10805592" y="8118890"/>
                  </a:lnTo>
                  <a:cubicBezTo>
                    <a:pt x="10805592" y="8187470"/>
                    <a:pt x="10749713" y="8243350"/>
                    <a:pt x="10681133" y="8243350"/>
                  </a:cubicBezTo>
                  <a:close/>
                </a:path>
              </a:pathLst>
            </a:custGeom>
            <a:solidFill>
              <a:srgbClr val="9D2235"/>
            </a:solidFill>
          </p:spPr>
        </p:sp>
      </p:grpSp>
      <p:grpSp>
        <p:nvGrpSpPr>
          <p:cNvPr id="6" name="Group 6"/>
          <p:cNvGrpSpPr/>
          <p:nvPr/>
        </p:nvGrpSpPr>
        <p:grpSpPr>
          <a:xfrm>
            <a:off x="10819650" y="1252650"/>
            <a:ext cx="6911605" cy="691160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7C8CA">
                <a:alpha val="67843"/>
              </a:srgbClr>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743435" y="2830941"/>
            <a:ext cx="7064034" cy="4114800"/>
          </a:xfrm>
          <a:prstGeom prst="rect">
            <a:avLst/>
          </a:prstGeom>
        </p:spPr>
      </p:pic>
      <p:sp>
        <p:nvSpPr>
          <p:cNvPr id="9" name="TextBox 9"/>
          <p:cNvSpPr txBox="1"/>
          <p:nvPr/>
        </p:nvSpPr>
        <p:spPr>
          <a:xfrm>
            <a:off x="0" y="376350"/>
            <a:ext cx="11169062" cy="1647825"/>
          </a:xfrm>
          <a:prstGeom prst="rect">
            <a:avLst/>
          </a:prstGeom>
        </p:spPr>
        <p:txBody>
          <a:bodyPr lIns="0" tIns="0" rIns="0" bIns="0" rtlCol="0" anchor="t">
            <a:spAutoFit/>
          </a:bodyPr>
          <a:lstStyle/>
          <a:p>
            <a:pPr algn="ctr">
              <a:lnSpc>
                <a:spcPts val="6120"/>
              </a:lnSpc>
            </a:pPr>
            <a:r>
              <a:rPr lang="en-US" sz="5100">
                <a:solidFill>
                  <a:srgbClr val="F2F2F4"/>
                </a:solidFill>
                <a:latin typeface="Chunk Five Bold"/>
              </a:rPr>
              <a:t>CURRICULUM DEVELOPMENT </a:t>
            </a:r>
          </a:p>
          <a:p>
            <a:pPr marL="0" lvl="0" indent="0" algn="ctr">
              <a:lnSpc>
                <a:spcPts val="6120"/>
              </a:lnSpc>
            </a:pPr>
            <a:r>
              <a:rPr lang="en-US" sz="5100">
                <a:solidFill>
                  <a:srgbClr val="F2F2F4"/>
                </a:solidFill>
                <a:latin typeface="Chunk Five Bold"/>
              </a:rPr>
              <a:t>IN GIFTED EDUCATION</a:t>
            </a:r>
          </a:p>
        </p:txBody>
      </p:sp>
      <p:pic>
        <p:nvPicPr>
          <p:cNvPr id="10" name="Picture 10"/>
          <p:cNvPicPr>
            <a:picLocks noChangeAspect="1"/>
          </p:cNvPicPr>
          <p:nvPr/>
        </p:nvPicPr>
        <p:blipFill>
          <a:blip r:embed="rId4"/>
          <a:srcRect/>
          <a:stretch>
            <a:fillRect/>
          </a:stretch>
        </p:blipFill>
        <p:spPr>
          <a:xfrm>
            <a:off x="11169062" y="3162729"/>
            <a:ext cx="2658859" cy="2658859"/>
          </a:xfrm>
          <a:prstGeom prst="rect">
            <a:avLst/>
          </a:prstGeom>
        </p:spPr>
      </p:pic>
      <p:sp>
        <p:nvSpPr>
          <p:cNvPr id="11" name="TextBox 11"/>
          <p:cNvSpPr txBox="1"/>
          <p:nvPr/>
        </p:nvSpPr>
        <p:spPr>
          <a:xfrm>
            <a:off x="817502" y="2411841"/>
            <a:ext cx="9374219" cy="4953000"/>
          </a:xfrm>
          <a:prstGeom prst="rect">
            <a:avLst/>
          </a:prstGeom>
        </p:spPr>
        <p:txBody>
          <a:bodyPr lIns="0" tIns="0" rIns="0" bIns="0" rtlCol="0" anchor="t">
            <a:spAutoFit/>
          </a:bodyPr>
          <a:lstStyle/>
          <a:p>
            <a:pPr>
              <a:lnSpc>
                <a:spcPts val="3960"/>
              </a:lnSpc>
            </a:pPr>
            <a:r>
              <a:rPr lang="en-US" sz="3300">
                <a:solidFill>
                  <a:srgbClr val="FFFFFF"/>
                </a:solidFill>
                <a:latin typeface="Cantora One"/>
              </a:rPr>
              <a:t>The major purpose of this course is to study the theoretical and practical aspects of developing quality curricular experiences appropriate for advanced learners. The course has been designed to familiarize students with the Multiple Menu Model developed by Renzulli and the National Association for Gifted Children [NAGC]’s Parallel Curriculum Model in order to facilitate the development of a differentiated and defensible curriculum unit of study for use with gifted students.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460404"/>
            <a:ext cx="7366193" cy="7366193"/>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0FFFB">
                <a:alpha val="36863"/>
              </a:srgbClr>
            </a:solidFill>
          </p:spPr>
        </p:sp>
      </p:grpSp>
      <p:grpSp>
        <p:nvGrpSpPr>
          <p:cNvPr id="4" name="Group 4"/>
          <p:cNvGrpSpPr/>
          <p:nvPr/>
        </p:nvGrpSpPr>
        <p:grpSpPr>
          <a:xfrm>
            <a:off x="9144000" y="2933700"/>
            <a:ext cx="8115300" cy="6644694"/>
            <a:chOff x="0" y="0"/>
            <a:chExt cx="6968283" cy="5705533"/>
          </a:xfrm>
        </p:grpSpPr>
        <p:sp>
          <p:nvSpPr>
            <p:cNvPr id="5" name="Freeform 5"/>
            <p:cNvSpPr/>
            <p:nvPr/>
          </p:nvSpPr>
          <p:spPr>
            <a:xfrm>
              <a:off x="0" y="0"/>
              <a:ext cx="6968283" cy="5705533"/>
            </a:xfrm>
            <a:custGeom>
              <a:avLst/>
              <a:gdLst/>
              <a:ahLst/>
              <a:cxnLst/>
              <a:rect l="l" t="t" r="r" b="b"/>
              <a:pathLst>
                <a:path w="6968283" h="5705533">
                  <a:moveTo>
                    <a:pt x="6843823" y="5705533"/>
                  </a:moveTo>
                  <a:lnTo>
                    <a:pt x="124460" y="5705533"/>
                  </a:lnTo>
                  <a:cubicBezTo>
                    <a:pt x="55880" y="5705533"/>
                    <a:pt x="0" y="5649653"/>
                    <a:pt x="0" y="5581073"/>
                  </a:cubicBezTo>
                  <a:lnTo>
                    <a:pt x="0" y="124460"/>
                  </a:lnTo>
                  <a:cubicBezTo>
                    <a:pt x="0" y="55880"/>
                    <a:pt x="55880" y="0"/>
                    <a:pt x="124460" y="0"/>
                  </a:cubicBezTo>
                  <a:lnTo>
                    <a:pt x="6843823" y="0"/>
                  </a:lnTo>
                  <a:cubicBezTo>
                    <a:pt x="6912404" y="0"/>
                    <a:pt x="6968283" y="55880"/>
                    <a:pt x="6968283" y="124460"/>
                  </a:cubicBezTo>
                  <a:lnTo>
                    <a:pt x="6968283" y="5581073"/>
                  </a:lnTo>
                  <a:cubicBezTo>
                    <a:pt x="6968283" y="5649653"/>
                    <a:pt x="6912404" y="5705533"/>
                    <a:pt x="6843823" y="5705533"/>
                  </a:cubicBezTo>
                  <a:close/>
                </a:path>
              </a:pathLst>
            </a:custGeom>
            <a:solidFill>
              <a:srgbClr val="D9D9D9"/>
            </a:solidFill>
          </p:spPr>
        </p:sp>
      </p:grpSp>
      <p:grpSp>
        <p:nvGrpSpPr>
          <p:cNvPr id="6" name="Group 6"/>
          <p:cNvGrpSpPr/>
          <p:nvPr/>
        </p:nvGrpSpPr>
        <p:grpSpPr>
          <a:xfrm>
            <a:off x="9144000" y="719262"/>
            <a:ext cx="8115300" cy="2214438"/>
            <a:chOff x="0" y="0"/>
            <a:chExt cx="5470274" cy="1492685"/>
          </a:xfrm>
        </p:grpSpPr>
        <p:sp>
          <p:nvSpPr>
            <p:cNvPr id="7" name="Freeform 7"/>
            <p:cNvSpPr/>
            <p:nvPr/>
          </p:nvSpPr>
          <p:spPr>
            <a:xfrm>
              <a:off x="0" y="0"/>
              <a:ext cx="5470274" cy="1492685"/>
            </a:xfrm>
            <a:custGeom>
              <a:avLst/>
              <a:gdLst/>
              <a:ahLst/>
              <a:cxnLst/>
              <a:rect l="l" t="t" r="r" b="b"/>
              <a:pathLst>
                <a:path w="5470274" h="1492685">
                  <a:moveTo>
                    <a:pt x="5345814" y="1492684"/>
                  </a:moveTo>
                  <a:lnTo>
                    <a:pt x="124460" y="1492684"/>
                  </a:lnTo>
                  <a:cubicBezTo>
                    <a:pt x="55880" y="1492684"/>
                    <a:pt x="0" y="1436805"/>
                    <a:pt x="0" y="1368225"/>
                  </a:cubicBezTo>
                  <a:lnTo>
                    <a:pt x="0" y="124460"/>
                  </a:lnTo>
                  <a:cubicBezTo>
                    <a:pt x="0" y="55880"/>
                    <a:pt x="55880" y="0"/>
                    <a:pt x="124460" y="0"/>
                  </a:cubicBezTo>
                  <a:lnTo>
                    <a:pt x="5345814" y="0"/>
                  </a:lnTo>
                  <a:cubicBezTo>
                    <a:pt x="5414394" y="0"/>
                    <a:pt x="5470274" y="55880"/>
                    <a:pt x="5470274" y="124460"/>
                  </a:cubicBezTo>
                  <a:lnTo>
                    <a:pt x="5470274" y="1368225"/>
                  </a:lnTo>
                  <a:cubicBezTo>
                    <a:pt x="5470274" y="1436805"/>
                    <a:pt x="5414394" y="1492685"/>
                    <a:pt x="5345814" y="1492685"/>
                  </a:cubicBezTo>
                  <a:close/>
                </a:path>
              </a:pathLst>
            </a:custGeom>
            <a:solidFill>
              <a:srgbClr val="9D2235"/>
            </a:solidFill>
          </p:spPr>
        </p:sp>
      </p:grpSp>
      <p:pic>
        <p:nvPicPr>
          <p:cNvPr id="8" name="Picture 8"/>
          <p:cNvPicPr>
            <a:picLocks noChangeAspect="1"/>
          </p:cNvPicPr>
          <p:nvPr/>
        </p:nvPicPr>
        <p:blipFill>
          <a:blip r:embed="rId2"/>
          <a:srcRect/>
          <a:stretch>
            <a:fillRect/>
          </a:stretch>
        </p:blipFill>
        <p:spPr>
          <a:xfrm>
            <a:off x="9381679" y="2933700"/>
            <a:ext cx="4823312" cy="3520735"/>
          </a:xfrm>
          <a:prstGeom prst="rect">
            <a:avLst/>
          </a:prstGeom>
        </p:spPr>
      </p:pic>
      <p:pic>
        <p:nvPicPr>
          <p:cNvPr id="9" name="Picture 9"/>
          <p:cNvPicPr>
            <a:picLocks noChangeAspect="1"/>
          </p:cNvPicPr>
          <p:nvPr/>
        </p:nvPicPr>
        <p:blipFill>
          <a:blip r:embed="rId3"/>
          <a:srcRect l="15890" t="27110" r="18087" b="6738"/>
          <a:stretch>
            <a:fillRect/>
          </a:stretch>
        </p:blipFill>
        <p:spPr>
          <a:xfrm>
            <a:off x="11675272" y="6454435"/>
            <a:ext cx="5393528" cy="3039826"/>
          </a:xfrm>
          <a:prstGeom prst="rect">
            <a:avLst/>
          </a:prstGeom>
        </p:spPr>
      </p:pic>
      <p:sp>
        <p:nvSpPr>
          <p:cNvPr id="10" name="TextBox 10"/>
          <p:cNvSpPr txBox="1"/>
          <p:nvPr/>
        </p:nvSpPr>
        <p:spPr>
          <a:xfrm>
            <a:off x="548404" y="1319212"/>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Theorists Outline</a:t>
            </a:r>
          </a:p>
        </p:txBody>
      </p:sp>
      <p:sp>
        <p:nvSpPr>
          <p:cNvPr id="11" name="TextBox 11"/>
          <p:cNvSpPr txBox="1"/>
          <p:nvPr/>
        </p:nvSpPr>
        <p:spPr>
          <a:xfrm>
            <a:off x="9643723" y="1028700"/>
            <a:ext cx="7115854" cy="1446531"/>
          </a:xfrm>
          <a:prstGeom prst="rect">
            <a:avLst/>
          </a:prstGeom>
        </p:spPr>
        <p:txBody>
          <a:bodyPr lIns="0" tIns="0" rIns="0" bIns="0" rtlCol="0" anchor="t">
            <a:spAutoFit/>
          </a:bodyPr>
          <a:lstStyle/>
          <a:p>
            <a:pPr algn="ctr">
              <a:lnSpc>
                <a:spcPts val="5200"/>
              </a:lnSpc>
            </a:pPr>
            <a:r>
              <a:rPr lang="en-US" sz="5200">
                <a:solidFill>
                  <a:srgbClr val="FFFFFF"/>
                </a:solidFill>
                <a:latin typeface="Chunk Five"/>
              </a:rPr>
              <a:t>SPRING COURSE EXAMPLES</a:t>
            </a:r>
          </a:p>
        </p:txBody>
      </p:sp>
      <p:sp>
        <p:nvSpPr>
          <p:cNvPr id="12" name="TextBox 12"/>
          <p:cNvSpPr txBox="1"/>
          <p:nvPr/>
        </p:nvSpPr>
        <p:spPr>
          <a:xfrm>
            <a:off x="4471649" y="2333625"/>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Invention Project</a:t>
            </a:r>
          </a:p>
        </p:txBody>
      </p:sp>
      <p:sp>
        <p:nvSpPr>
          <p:cNvPr id="13" name="TextBox 13"/>
          <p:cNvSpPr txBox="1"/>
          <p:nvPr/>
        </p:nvSpPr>
        <p:spPr>
          <a:xfrm>
            <a:off x="548404" y="3842113"/>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Creativity in the Classroom</a:t>
            </a:r>
          </a:p>
        </p:txBody>
      </p:sp>
      <p:sp>
        <p:nvSpPr>
          <p:cNvPr id="14" name="TextBox 14"/>
          <p:cNvSpPr txBox="1"/>
          <p:nvPr/>
        </p:nvSpPr>
        <p:spPr>
          <a:xfrm>
            <a:off x="3160970" y="5354957"/>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Creative Person Interview</a:t>
            </a:r>
            <a:r>
              <a:rPr lang="en-US" sz="3999">
                <a:solidFill>
                  <a:srgbClr val="FFFFFF"/>
                </a:solidFill>
                <a:latin typeface="Cantora One Bold"/>
              </a:rPr>
              <a:t> </a:t>
            </a:r>
          </a:p>
        </p:txBody>
      </p:sp>
      <p:sp>
        <p:nvSpPr>
          <p:cNvPr id="15" name="TextBox 15"/>
          <p:cNvSpPr txBox="1"/>
          <p:nvPr/>
        </p:nvSpPr>
        <p:spPr>
          <a:xfrm>
            <a:off x="788552" y="6636192"/>
            <a:ext cx="7366193" cy="600075"/>
          </a:xfrm>
          <a:prstGeom prst="rect">
            <a:avLst/>
          </a:prstGeom>
        </p:spPr>
        <p:txBody>
          <a:bodyPr lIns="0" tIns="0" rIns="0" bIns="0" rtlCol="0" anchor="t">
            <a:spAutoFit/>
          </a:bodyPr>
          <a:lstStyle/>
          <a:p>
            <a:pPr algn="ctr">
              <a:lnSpc>
                <a:spcPts val="4799"/>
              </a:lnSpc>
              <a:spcBef>
                <a:spcPct val="0"/>
              </a:spcBef>
            </a:pPr>
            <a:r>
              <a:rPr lang="en-US" sz="3999" u="sng">
                <a:solidFill>
                  <a:srgbClr val="FFFFFF"/>
                </a:solidFill>
                <a:latin typeface="Cantora One Bold"/>
              </a:rPr>
              <a:t>Speleology: Project Underground</a:t>
            </a:r>
          </a:p>
        </p:txBody>
      </p:sp>
      <p:sp>
        <p:nvSpPr>
          <p:cNvPr id="16" name="TextBox 16"/>
          <p:cNvSpPr txBox="1"/>
          <p:nvPr/>
        </p:nvSpPr>
        <p:spPr>
          <a:xfrm>
            <a:off x="1797235" y="8226521"/>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Tree of Knowledge: Speleology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455960" y="2485955"/>
            <a:ext cx="10309177" cy="7491054"/>
            <a:chOff x="0" y="0"/>
            <a:chExt cx="8852078" cy="6432268"/>
          </a:xfrm>
        </p:grpSpPr>
        <p:sp>
          <p:nvSpPr>
            <p:cNvPr id="3" name="Freeform 3"/>
            <p:cNvSpPr/>
            <p:nvPr/>
          </p:nvSpPr>
          <p:spPr>
            <a:xfrm>
              <a:off x="0" y="0"/>
              <a:ext cx="8852078" cy="6432268"/>
            </a:xfrm>
            <a:custGeom>
              <a:avLst/>
              <a:gdLst/>
              <a:ahLst/>
              <a:cxnLst/>
              <a:rect l="l" t="t" r="r" b="b"/>
              <a:pathLst>
                <a:path w="8852078" h="6432268">
                  <a:moveTo>
                    <a:pt x="8727618" y="6432268"/>
                  </a:moveTo>
                  <a:lnTo>
                    <a:pt x="124460" y="6432268"/>
                  </a:lnTo>
                  <a:cubicBezTo>
                    <a:pt x="55880" y="6432268"/>
                    <a:pt x="0" y="6376388"/>
                    <a:pt x="0" y="6307808"/>
                  </a:cubicBezTo>
                  <a:lnTo>
                    <a:pt x="0" y="124460"/>
                  </a:lnTo>
                  <a:cubicBezTo>
                    <a:pt x="0" y="55880"/>
                    <a:pt x="55880" y="0"/>
                    <a:pt x="124460" y="0"/>
                  </a:cubicBezTo>
                  <a:lnTo>
                    <a:pt x="8727618" y="0"/>
                  </a:lnTo>
                  <a:cubicBezTo>
                    <a:pt x="8796198" y="0"/>
                    <a:pt x="8852078" y="55880"/>
                    <a:pt x="8852078" y="124460"/>
                  </a:cubicBezTo>
                  <a:lnTo>
                    <a:pt x="8852078" y="6307808"/>
                  </a:lnTo>
                  <a:cubicBezTo>
                    <a:pt x="8852078" y="6376388"/>
                    <a:pt x="8796198" y="6432268"/>
                    <a:pt x="8727618" y="6432268"/>
                  </a:cubicBezTo>
                  <a:close/>
                </a:path>
              </a:pathLst>
            </a:custGeom>
            <a:solidFill>
              <a:srgbClr val="C7C8CA"/>
            </a:solidFill>
          </p:spPr>
        </p:sp>
      </p:grpSp>
      <p:grpSp>
        <p:nvGrpSpPr>
          <p:cNvPr id="4" name="Group 4"/>
          <p:cNvGrpSpPr/>
          <p:nvPr/>
        </p:nvGrpSpPr>
        <p:grpSpPr>
          <a:xfrm>
            <a:off x="455960" y="527399"/>
            <a:ext cx="10309177" cy="2172825"/>
            <a:chOff x="0" y="0"/>
            <a:chExt cx="6949099" cy="1464634"/>
          </a:xfrm>
        </p:grpSpPr>
        <p:sp>
          <p:nvSpPr>
            <p:cNvPr id="5" name="Freeform 5"/>
            <p:cNvSpPr/>
            <p:nvPr/>
          </p:nvSpPr>
          <p:spPr>
            <a:xfrm>
              <a:off x="0" y="0"/>
              <a:ext cx="6949099" cy="1464634"/>
            </a:xfrm>
            <a:custGeom>
              <a:avLst/>
              <a:gdLst/>
              <a:ahLst/>
              <a:cxnLst/>
              <a:rect l="l" t="t" r="r" b="b"/>
              <a:pathLst>
                <a:path w="6949099" h="1464634">
                  <a:moveTo>
                    <a:pt x="6824638" y="1464634"/>
                  </a:moveTo>
                  <a:lnTo>
                    <a:pt x="124460" y="1464634"/>
                  </a:lnTo>
                  <a:cubicBezTo>
                    <a:pt x="55880" y="1464634"/>
                    <a:pt x="0" y="1408754"/>
                    <a:pt x="0" y="1340174"/>
                  </a:cubicBezTo>
                  <a:lnTo>
                    <a:pt x="0" y="124460"/>
                  </a:lnTo>
                  <a:cubicBezTo>
                    <a:pt x="0" y="55880"/>
                    <a:pt x="55880" y="0"/>
                    <a:pt x="124460" y="0"/>
                  </a:cubicBezTo>
                  <a:lnTo>
                    <a:pt x="6824638" y="0"/>
                  </a:lnTo>
                  <a:cubicBezTo>
                    <a:pt x="6893219" y="0"/>
                    <a:pt x="6949099" y="55880"/>
                    <a:pt x="6949099" y="124460"/>
                  </a:cubicBezTo>
                  <a:lnTo>
                    <a:pt x="6949099" y="1340174"/>
                  </a:lnTo>
                  <a:cubicBezTo>
                    <a:pt x="6949099" y="1408755"/>
                    <a:pt x="6893219" y="1464634"/>
                    <a:pt x="6824638" y="1464634"/>
                  </a:cubicBezTo>
                  <a:close/>
                </a:path>
              </a:pathLst>
            </a:custGeom>
            <a:solidFill>
              <a:srgbClr val="F2F2F4"/>
            </a:solidFill>
          </p:spPr>
        </p:sp>
      </p:grpSp>
      <p:grpSp>
        <p:nvGrpSpPr>
          <p:cNvPr id="6" name="Group 6"/>
          <p:cNvGrpSpPr/>
          <p:nvPr/>
        </p:nvGrpSpPr>
        <p:grpSpPr>
          <a:xfrm>
            <a:off x="11116743" y="2013437"/>
            <a:ext cx="6690135" cy="669013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36863"/>
              </a:srgbClr>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553" b="76284"/>
          <a:stretch>
            <a:fillRect/>
          </a:stretch>
        </p:blipFill>
        <p:spPr>
          <a:xfrm>
            <a:off x="12998437" y="7269029"/>
            <a:ext cx="2926746" cy="975830"/>
          </a:xfrm>
          <a:prstGeom prst="rect">
            <a:avLst/>
          </a:prstGeom>
        </p:spPr>
      </p:pic>
      <p:pic>
        <p:nvPicPr>
          <p:cNvPr id="9" name="Picture 9"/>
          <p:cNvPicPr>
            <a:picLocks noChangeAspect="1"/>
          </p:cNvPicPr>
          <p:nvPr/>
        </p:nvPicPr>
        <p:blipFill>
          <a:blip r:embed="rId4"/>
          <a:srcRect/>
          <a:stretch>
            <a:fillRect/>
          </a:stretch>
        </p:blipFill>
        <p:spPr>
          <a:xfrm>
            <a:off x="12540670" y="3109246"/>
            <a:ext cx="3842279" cy="3842279"/>
          </a:xfrm>
          <a:prstGeom prst="rect">
            <a:avLst/>
          </a:prstGeom>
        </p:spPr>
      </p:pic>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433274" y="3001850"/>
            <a:ext cx="4057072" cy="4057072"/>
          </a:xfrm>
          <a:prstGeom prst="rect">
            <a:avLst/>
          </a:prstGeom>
        </p:spPr>
      </p:pic>
      <p:sp>
        <p:nvSpPr>
          <p:cNvPr id="11" name="TextBox 11"/>
          <p:cNvSpPr txBox="1"/>
          <p:nvPr/>
        </p:nvSpPr>
        <p:spPr>
          <a:xfrm>
            <a:off x="721673" y="2825401"/>
            <a:ext cx="9777750" cy="6934200"/>
          </a:xfrm>
          <a:prstGeom prst="rect">
            <a:avLst/>
          </a:prstGeom>
        </p:spPr>
        <p:txBody>
          <a:bodyPr lIns="0" tIns="0" rIns="0" bIns="0" rtlCol="0" anchor="t">
            <a:spAutoFit/>
          </a:bodyPr>
          <a:lstStyle/>
          <a:p>
            <a:pPr marL="0" lvl="0" indent="0">
              <a:lnSpc>
                <a:spcPts val="3960"/>
              </a:lnSpc>
            </a:pPr>
            <a:r>
              <a:rPr lang="en-US" sz="3300">
                <a:solidFill>
                  <a:srgbClr val="000000"/>
                </a:solidFill>
                <a:latin typeface="Cantora One Bold"/>
              </a:rPr>
              <a:t>This course will explore many issues and strategies relevant to teaching advanced learners in the regular classroom. Several teaching practices appropriate for all grade levels that have been successful in challenging high-ability learners will be examined and serve as models for class members to design similar learning experiences they can use in their own classroom. A major focus of this course will be the study of differentiated instruction, a teaching philosophy appropriate for a wide range of learners. Additionally, analysis of the general curriculum will allow participants to determine ways that it can be modified and extended to better meet the educational needs of gifted learners and others.</a:t>
            </a:r>
          </a:p>
        </p:txBody>
      </p:sp>
      <p:sp>
        <p:nvSpPr>
          <p:cNvPr id="12" name="TextBox 12"/>
          <p:cNvSpPr txBox="1"/>
          <p:nvPr/>
        </p:nvSpPr>
        <p:spPr>
          <a:xfrm>
            <a:off x="565174" y="642719"/>
            <a:ext cx="10199963" cy="2095500"/>
          </a:xfrm>
          <a:prstGeom prst="rect">
            <a:avLst/>
          </a:prstGeom>
        </p:spPr>
        <p:txBody>
          <a:bodyPr lIns="0" tIns="0" rIns="0" bIns="0" rtlCol="0" anchor="t">
            <a:spAutoFit/>
          </a:bodyPr>
          <a:lstStyle/>
          <a:p>
            <a:pPr algn="ctr">
              <a:lnSpc>
                <a:spcPts val="5279"/>
              </a:lnSpc>
            </a:pPr>
            <a:r>
              <a:rPr lang="en-US" sz="4399">
                <a:solidFill>
                  <a:srgbClr val="000000"/>
                </a:solidFill>
                <a:latin typeface="Chunk Five Bold"/>
              </a:rPr>
              <a:t>DIFFERENTIATED INSTRUCTION </a:t>
            </a:r>
          </a:p>
          <a:p>
            <a:pPr algn="ctr">
              <a:lnSpc>
                <a:spcPts val="5279"/>
              </a:lnSpc>
            </a:pPr>
            <a:r>
              <a:rPr lang="en-US" sz="4399">
                <a:solidFill>
                  <a:srgbClr val="000000"/>
                </a:solidFill>
                <a:latin typeface="Chunk Five Bold"/>
              </a:rPr>
              <a:t>FOR ACADEMICALLY DIVERSE LEARNERS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455960" y="2485955"/>
            <a:ext cx="10309177" cy="7491054"/>
            <a:chOff x="0" y="0"/>
            <a:chExt cx="8852078" cy="6432268"/>
          </a:xfrm>
        </p:grpSpPr>
        <p:sp>
          <p:nvSpPr>
            <p:cNvPr id="3" name="Freeform 3"/>
            <p:cNvSpPr/>
            <p:nvPr/>
          </p:nvSpPr>
          <p:spPr>
            <a:xfrm>
              <a:off x="0" y="0"/>
              <a:ext cx="8852078" cy="6432268"/>
            </a:xfrm>
            <a:custGeom>
              <a:avLst/>
              <a:gdLst/>
              <a:ahLst/>
              <a:cxnLst/>
              <a:rect l="l" t="t" r="r" b="b"/>
              <a:pathLst>
                <a:path w="8852078" h="6432268">
                  <a:moveTo>
                    <a:pt x="8727618" y="6432268"/>
                  </a:moveTo>
                  <a:lnTo>
                    <a:pt x="124460" y="6432268"/>
                  </a:lnTo>
                  <a:cubicBezTo>
                    <a:pt x="55880" y="6432268"/>
                    <a:pt x="0" y="6376388"/>
                    <a:pt x="0" y="6307808"/>
                  </a:cubicBezTo>
                  <a:lnTo>
                    <a:pt x="0" y="124460"/>
                  </a:lnTo>
                  <a:cubicBezTo>
                    <a:pt x="0" y="55880"/>
                    <a:pt x="55880" y="0"/>
                    <a:pt x="124460" y="0"/>
                  </a:cubicBezTo>
                  <a:lnTo>
                    <a:pt x="8727618" y="0"/>
                  </a:lnTo>
                  <a:cubicBezTo>
                    <a:pt x="8796198" y="0"/>
                    <a:pt x="8852078" y="55880"/>
                    <a:pt x="8852078" y="124460"/>
                  </a:cubicBezTo>
                  <a:lnTo>
                    <a:pt x="8852078" y="6307808"/>
                  </a:lnTo>
                  <a:cubicBezTo>
                    <a:pt x="8852078" y="6376388"/>
                    <a:pt x="8796198" y="6432268"/>
                    <a:pt x="8727618" y="6432268"/>
                  </a:cubicBezTo>
                  <a:close/>
                </a:path>
              </a:pathLst>
            </a:custGeom>
            <a:solidFill>
              <a:srgbClr val="C7C8CA"/>
            </a:solidFill>
          </p:spPr>
        </p:sp>
      </p:grpSp>
      <p:grpSp>
        <p:nvGrpSpPr>
          <p:cNvPr id="4" name="Group 4"/>
          <p:cNvGrpSpPr/>
          <p:nvPr/>
        </p:nvGrpSpPr>
        <p:grpSpPr>
          <a:xfrm>
            <a:off x="455960" y="527399"/>
            <a:ext cx="10309177" cy="2172825"/>
            <a:chOff x="0" y="0"/>
            <a:chExt cx="6949099" cy="1464634"/>
          </a:xfrm>
        </p:grpSpPr>
        <p:sp>
          <p:nvSpPr>
            <p:cNvPr id="5" name="Freeform 5"/>
            <p:cNvSpPr/>
            <p:nvPr/>
          </p:nvSpPr>
          <p:spPr>
            <a:xfrm>
              <a:off x="0" y="0"/>
              <a:ext cx="6949099" cy="1464634"/>
            </a:xfrm>
            <a:custGeom>
              <a:avLst/>
              <a:gdLst/>
              <a:ahLst/>
              <a:cxnLst/>
              <a:rect l="l" t="t" r="r" b="b"/>
              <a:pathLst>
                <a:path w="6949099" h="1464634">
                  <a:moveTo>
                    <a:pt x="6824638" y="1464634"/>
                  </a:moveTo>
                  <a:lnTo>
                    <a:pt x="124460" y="1464634"/>
                  </a:lnTo>
                  <a:cubicBezTo>
                    <a:pt x="55880" y="1464634"/>
                    <a:pt x="0" y="1408754"/>
                    <a:pt x="0" y="1340174"/>
                  </a:cubicBezTo>
                  <a:lnTo>
                    <a:pt x="0" y="124460"/>
                  </a:lnTo>
                  <a:cubicBezTo>
                    <a:pt x="0" y="55880"/>
                    <a:pt x="55880" y="0"/>
                    <a:pt x="124460" y="0"/>
                  </a:cubicBezTo>
                  <a:lnTo>
                    <a:pt x="6824638" y="0"/>
                  </a:lnTo>
                  <a:cubicBezTo>
                    <a:pt x="6893219" y="0"/>
                    <a:pt x="6949099" y="55880"/>
                    <a:pt x="6949099" y="124460"/>
                  </a:cubicBezTo>
                  <a:lnTo>
                    <a:pt x="6949099" y="1340174"/>
                  </a:lnTo>
                  <a:cubicBezTo>
                    <a:pt x="6949099" y="1408755"/>
                    <a:pt x="6893219" y="1464634"/>
                    <a:pt x="6824638" y="1464634"/>
                  </a:cubicBezTo>
                  <a:close/>
                </a:path>
              </a:pathLst>
            </a:custGeom>
            <a:solidFill>
              <a:srgbClr val="F2F2F4"/>
            </a:solidFill>
          </p:spPr>
        </p:sp>
      </p:grpSp>
      <p:grpSp>
        <p:nvGrpSpPr>
          <p:cNvPr id="6" name="Group 6"/>
          <p:cNvGrpSpPr/>
          <p:nvPr/>
        </p:nvGrpSpPr>
        <p:grpSpPr>
          <a:xfrm>
            <a:off x="11116743" y="2013437"/>
            <a:ext cx="6690135" cy="669013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36863"/>
              </a:srgbClr>
            </a:solidFill>
          </p:spPr>
        </p:sp>
      </p:grpSp>
      <p:pic>
        <p:nvPicPr>
          <p:cNvPr id="8" name="Picture 8"/>
          <p:cNvPicPr>
            <a:picLocks noChangeAspect="1"/>
          </p:cNvPicPr>
          <p:nvPr/>
        </p:nvPicPr>
        <p:blipFill>
          <a:blip r:embed="rId2"/>
          <a:srcRect/>
          <a:stretch>
            <a:fillRect/>
          </a:stretch>
        </p:blipFill>
        <p:spPr>
          <a:xfrm>
            <a:off x="12508620" y="3190310"/>
            <a:ext cx="3906380" cy="3906380"/>
          </a:xfrm>
          <a:prstGeom prst="rect">
            <a:avLst/>
          </a:prstGeom>
        </p:spPr>
      </p:pic>
      <p:pic>
        <p:nvPicPr>
          <p:cNvPr id="9" name="Picture 9"/>
          <p:cNvPicPr>
            <a:picLocks noChangeAspect="1"/>
          </p:cNvPicPr>
          <p:nvPr/>
        </p:nvPicPr>
        <p:blipFill>
          <a:blip r:embed="rId3"/>
          <a:srcRect/>
          <a:stretch>
            <a:fillRect/>
          </a:stretch>
        </p:blipFill>
        <p:spPr>
          <a:xfrm>
            <a:off x="12508620" y="3190310"/>
            <a:ext cx="3906380" cy="4629784"/>
          </a:xfrm>
          <a:prstGeom prst="rect">
            <a:avLst/>
          </a:prstGeom>
        </p:spPr>
      </p:pic>
      <p:sp>
        <p:nvSpPr>
          <p:cNvPr id="10" name="TextBox 10"/>
          <p:cNvSpPr txBox="1"/>
          <p:nvPr/>
        </p:nvSpPr>
        <p:spPr>
          <a:xfrm>
            <a:off x="510567" y="938099"/>
            <a:ext cx="10199963" cy="1428750"/>
          </a:xfrm>
          <a:prstGeom prst="rect">
            <a:avLst/>
          </a:prstGeom>
        </p:spPr>
        <p:txBody>
          <a:bodyPr lIns="0" tIns="0" rIns="0" bIns="0" rtlCol="0" anchor="t">
            <a:spAutoFit/>
          </a:bodyPr>
          <a:lstStyle/>
          <a:p>
            <a:pPr algn="ctr">
              <a:lnSpc>
                <a:spcPts val="5279"/>
              </a:lnSpc>
            </a:pPr>
            <a:r>
              <a:rPr lang="en-US" sz="4399">
                <a:solidFill>
                  <a:srgbClr val="000000"/>
                </a:solidFill>
                <a:latin typeface="Chunk Five Bold"/>
              </a:rPr>
              <a:t>Advanced Gifted and Talented Practicum</a:t>
            </a:r>
          </a:p>
        </p:txBody>
      </p:sp>
      <p:sp>
        <p:nvSpPr>
          <p:cNvPr id="11" name="TextBox 11"/>
          <p:cNvSpPr txBox="1"/>
          <p:nvPr/>
        </p:nvSpPr>
        <p:spPr>
          <a:xfrm>
            <a:off x="721673" y="3469582"/>
            <a:ext cx="9777750" cy="4953000"/>
          </a:xfrm>
          <a:prstGeom prst="rect">
            <a:avLst/>
          </a:prstGeom>
        </p:spPr>
        <p:txBody>
          <a:bodyPr lIns="0" tIns="0" rIns="0" bIns="0" rtlCol="0" anchor="t">
            <a:spAutoFit/>
          </a:bodyPr>
          <a:lstStyle/>
          <a:p>
            <a:pPr marL="0" lvl="0" indent="0">
              <a:lnSpc>
                <a:spcPts val="3960"/>
              </a:lnSpc>
            </a:pPr>
            <a:r>
              <a:rPr lang="en-US" sz="3300">
                <a:solidFill>
                  <a:srgbClr val="000000"/>
                </a:solidFill>
                <a:latin typeface="Cantora One Bold"/>
              </a:rPr>
              <a:t>This course is an advanced course designed for the scholar-practitioner concerned with applying what they have learned in previous gifted and talented education coursework and study to the real world of teachers/administrators in gifted programs. The major purpose of this course is to have students respond to a variety of situations/tasks that they will likely encounter in their work and develop a professional portfolio of various products that demonstrate specific competencies.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460404"/>
            <a:ext cx="7366193" cy="7366193"/>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0FFFB">
                <a:alpha val="36863"/>
              </a:srgbClr>
            </a:solidFill>
          </p:spPr>
        </p:sp>
      </p:grpSp>
      <p:grpSp>
        <p:nvGrpSpPr>
          <p:cNvPr id="4" name="Group 4"/>
          <p:cNvGrpSpPr/>
          <p:nvPr/>
        </p:nvGrpSpPr>
        <p:grpSpPr>
          <a:xfrm>
            <a:off x="9144000" y="2570197"/>
            <a:ext cx="8115300" cy="6985367"/>
            <a:chOff x="0" y="0"/>
            <a:chExt cx="6968283" cy="5998055"/>
          </a:xfrm>
        </p:grpSpPr>
        <p:sp>
          <p:nvSpPr>
            <p:cNvPr id="5" name="Freeform 5"/>
            <p:cNvSpPr/>
            <p:nvPr/>
          </p:nvSpPr>
          <p:spPr>
            <a:xfrm>
              <a:off x="0" y="0"/>
              <a:ext cx="6968283" cy="5998055"/>
            </a:xfrm>
            <a:custGeom>
              <a:avLst/>
              <a:gdLst/>
              <a:ahLst/>
              <a:cxnLst/>
              <a:rect l="l" t="t" r="r" b="b"/>
              <a:pathLst>
                <a:path w="6968283" h="5998055">
                  <a:moveTo>
                    <a:pt x="6843823" y="5998055"/>
                  </a:moveTo>
                  <a:lnTo>
                    <a:pt x="124460" y="5998055"/>
                  </a:lnTo>
                  <a:cubicBezTo>
                    <a:pt x="55880" y="5998055"/>
                    <a:pt x="0" y="5942175"/>
                    <a:pt x="0" y="5873595"/>
                  </a:cubicBezTo>
                  <a:lnTo>
                    <a:pt x="0" y="124460"/>
                  </a:lnTo>
                  <a:cubicBezTo>
                    <a:pt x="0" y="55880"/>
                    <a:pt x="55880" y="0"/>
                    <a:pt x="124460" y="0"/>
                  </a:cubicBezTo>
                  <a:lnTo>
                    <a:pt x="6843823" y="0"/>
                  </a:lnTo>
                  <a:cubicBezTo>
                    <a:pt x="6912404" y="0"/>
                    <a:pt x="6968283" y="55880"/>
                    <a:pt x="6968283" y="124460"/>
                  </a:cubicBezTo>
                  <a:lnTo>
                    <a:pt x="6968283" y="5873595"/>
                  </a:lnTo>
                  <a:cubicBezTo>
                    <a:pt x="6968283" y="5942175"/>
                    <a:pt x="6912404" y="5998055"/>
                    <a:pt x="6843823" y="5998055"/>
                  </a:cubicBezTo>
                  <a:close/>
                </a:path>
              </a:pathLst>
            </a:custGeom>
            <a:solidFill>
              <a:srgbClr val="D9D9D9"/>
            </a:solidFill>
          </p:spPr>
        </p:sp>
      </p:grpSp>
      <p:grpSp>
        <p:nvGrpSpPr>
          <p:cNvPr id="6" name="Group 6"/>
          <p:cNvGrpSpPr/>
          <p:nvPr/>
        </p:nvGrpSpPr>
        <p:grpSpPr>
          <a:xfrm>
            <a:off x="9144000" y="719262"/>
            <a:ext cx="8115300" cy="2026902"/>
            <a:chOff x="0" y="0"/>
            <a:chExt cx="5470274" cy="1366272"/>
          </a:xfrm>
        </p:grpSpPr>
        <p:sp>
          <p:nvSpPr>
            <p:cNvPr id="7" name="Freeform 7"/>
            <p:cNvSpPr/>
            <p:nvPr/>
          </p:nvSpPr>
          <p:spPr>
            <a:xfrm>
              <a:off x="0" y="0"/>
              <a:ext cx="5470274" cy="1366272"/>
            </a:xfrm>
            <a:custGeom>
              <a:avLst/>
              <a:gdLst/>
              <a:ahLst/>
              <a:cxnLst/>
              <a:rect l="l" t="t" r="r" b="b"/>
              <a:pathLst>
                <a:path w="5470274" h="1366272">
                  <a:moveTo>
                    <a:pt x="5345814" y="1366272"/>
                  </a:moveTo>
                  <a:lnTo>
                    <a:pt x="124460" y="1366272"/>
                  </a:lnTo>
                  <a:cubicBezTo>
                    <a:pt x="55880" y="1366272"/>
                    <a:pt x="0" y="1310392"/>
                    <a:pt x="0" y="1241812"/>
                  </a:cubicBezTo>
                  <a:lnTo>
                    <a:pt x="0" y="124460"/>
                  </a:lnTo>
                  <a:cubicBezTo>
                    <a:pt x="0" y="55880"/>
                    <a:pt x="55880" y="0"/>
                    <a:pt x="124460" y="0"/>
                  </a:cubicBezTo>
                  <a:lnTo>
                    <a:pt x="5345814" y="0"/>
                  </a:lnTo>
                  <a:cubicBezTo>
                    <a:pt x="5414394" y="0"/>
                    <a:pt x="5470274" y="55880"/>
                    <a:pt x="5470274" y="124460"/>
                  </a:cubicBezTo>
                  <a:lnTo>
                    <a:pt x="5470274" y="1241812"/>
                  </a:lnTo>
                  <a:cubicBezTo>
                    <a:pt x="5470274" y="1310392"/>
                    <a:pt x="5414394" y="1366272"/>
                    <a:pt x="5345814" y="1366272"/>
                  </a:cubicBezTo>
                  <a:close/>
                </a:path>
              </a:pathLst>
            </a:custGeom>
            <a:solidFill>
              <a:srgbClr val="9D2235"/>
            </a:solidFill>
          </p:spPr>
        </p:sp>
      </p:grpSp>
      <p:pic>
        <p:nvPicPr>
          <p:cNvPr id="8" name="Picture 8"/>
          <p:cNvPicPr>
            <a:picLocks noChangeAspect="1"/>
          </p:cNvPicPr>
          <p:nvPr/>
        </p:nvPicPr>
        <p:blipFill>
          <a:blip r:embed="rId2"/>
          <a:srcRect/>
          <a:stretch>
            <a:fillRect/>
          </a:stretch>
        </p:blipFill>
        <p:spPr>
          <a:xfrm>
            <a:off x="9490095" y="3011432"/>
            <a:ext cx="5364893" cy="2744926"/>
          </a:xfrm>
          <a:prstGeom prst="rect">
            <a:avLst/>
          </a:prstGeom>
        </p:spPr>
      </p:pic>
      <p:pic>
        <p:nvPicPr>
          <p:cNvPr id="9" name="Picture 9"/>
          <p:cNvPicPr>
            <a:picLocks noChangeAspect="1"/>
          </p:cNvPicPr>
          <p:nvPr/>
        </p:nvPicPr>
        <p:blipFill>
          <a:blip r:embed="rId3"/>
          <a:srcRect/>
          <a:stretch>
            <a:fillRect/>
          </a:stretch>
        </p:blipFill>
        <p:spPr>
          <a:xfrm>
            <a:off x="12734719" y="5143500"/>
            <a:ext cx="4240538" cy="2709137"/>
          </a:xfrm>
          <a:prstGeom prst="rect">
            <a:avLst/>
          </a:prstGeom>
        </p:spPr>
      </p:pic>
      <p:pic>
        <p:nvPicPr>
          <p:cNvPr id="10" name="Picture 10"/>
          <p:cNvPicPr>
            <a:picLocks noChangeAspect="1"/>
          </p:cNvPicPr>
          <p:nvPr/>
        </p:nvPicPr>
        <p:blipFill>
          <a:blip r:embed="rId4"/>
          <a:srcRect/>
          <a:stretch>
            <a:fillRect/>
          </a:stretch>
        </p:blipFill>
        <p:spPr>
          <a:xfrm>
            <a:off x="9709903" y="6921115"/>
            <a:ext cx="3711555" cy="2337185"/>
          </a:xfrm>
          <a:prstGeom prst="rect">
            <a:avLst/>
          </a:prstGeom>
        </p:spPr>
      </p:pic>
      <p:sp>
        <p:nvSpPr>
          <p:cNvPr id="11" name="TextBox 11"/>
          <p:cNvSpPr txBox="1"/>
          <p:nvPr/>
        </p:nvSpPr>
        <p:spPr>
          <a:xfrm>
            <a:off x="9033162" y="933239"/>
            <a:ext cx="8226138" cy="1812925"/>
          </a:xfrm>
          <a:prstGeom prst="rect">
            <a:avLst/>
          </a:prstGeom>
        </p:spPr>
        <p:txBody>
          <a:bodyPr lIns="0" tIns="0" rIns="0" bIns="0" rtlCol="0" anchor="t">
            <a:spAutoFit/>
          </a:bodyPr>
          <a:lstStyle/>
          <a:p>
            <a:pPr algn="ctr">
              <a:lnSpc>
                <a:spcPts val="6500"/>
              </a:lnSpc>
            </a:pPr>
            <a:r>
              <a:rPr lang="en-US" sz="6500">
                <a:solidFill>
                  <a:srgbClr val="FFFFFF"/>
                </a:solidFill>
                <a:latin typeface="Chunk Five"/>
              </a:rPr>
              <a:t>SUMMER COURSE EXAMPLES</a:t>
            </a:r>
          </a:p>
        </p:txBody>
      </p:sp>
      <p:sp>
        <p:nvSpPr>
          <p:cNvPr id="12" name="TextBox 12"/>
          <p:cNvSpPr txBox="1"/>
          <p:nvPr/>
        </p:nvSpPr>
        <p:spPr>
          <a:xfrm>
            <a:off x="548404" y="1028700"/>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Differentiated Comic - Project</a:t>
            </a:r>
          </a:p>
        </p:txBody>
      </p:sp>
      <p:sp>
        <p:nvSpPr>
          <p:cNvPr id="13" name="TextBox 13"/>
          <p:cNvSpPr txBox="1"/>
          <p:nvPr/>
        </p:nvSpPr>
        <p:spPr>
          <a:xfrm>
            <a:off x="1297512" y="2570197"/>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Differentiated ABC Book - Project</a:t>
            </a:r>
          </a:p>
        </p:txBody>
      </p:sp>
      <p:sp>
        <p:nvSpPr>
          <p:cNvPr id="14" name="TextBox 14"/>
          <p:cNvSpPr txBox="1"/>
          <p:nvPr/>
        </p:nvSpPr>
        <p:spPr>
          <a:xfrm>
            <a:off x="548404" y="4083857"/>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Supporting a Gifted Field Trip</a:t>
            </a:r>
          </a:p>
        </p:txBody>
      </p:sp>
      <p:sp>
        <p:nvSpPr>
          <p:cNvPr id="15" name="TextBox 15"/>
          <p:cNvSpPr txBox="1"/>
          <p:nvPr/>
        </p:nvSpPr>
        <p:spPr>
          <a:xfrm>
            <a:off x="548404" y="5462805"/>
            <a:ext cx="8589661"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Buiding Gifted Community Ownership</a:t>
            </a:r>
          </a:p>
        </p:txBody>
      </p:sp>
      <p:sp>
        <p:nvSpPr>
          <p:cNvPr id="16" name="TextBox 16"/>
          <p:cNvSpPr txBox="1"/>
          <p:nvPr/>
        </p:nvSpPr>
        <p:spPr>
          <a:xfrm>
            <a:off x="1643606" y="7061422"/>
            <a:ext cx="7846488" cy="600075"/>
          </a:xfrm>
          <a:prstGeom prst="rect">
            <a:avLst/>
          </a:prstGeom>
        </p:spPr>
        <p:txBody>
          <a:bodyPr lIns="0" tIns="0" rIns="0" bIns="0" rtlCol="0" anchor="t">
            <a:spAutoFit/>
          </a:bodyPr>
          <a:lstStyle/>
          <a:p>
            <a:pPr marL="0" lvl="0" indent="0">
              <a:lnSpc>
                <a:spcPts val="4799"/>
              </a:lnSpc>
            </a:pPr>
            <a:r>
              <a:rPr lang="en-US" sz="3999" u="sng">
                <a:solidFill>
                  <a:srgbClr val="FFFFFF"/>
                </a:solidFill>
                <a:latin typeface="Cantora One Bold"/>
              </a:rPr>
              <a:t>District Curriculum Plan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D2235"/>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123729"/>
            <a:ext cx="3964734" cy="5764471"/>
            <a:chOff x="0" y="0"/>
            <a:chExt cx="2237871" cy="3253722"/>
          </a:xfrm>
        </p:grpSpPr>
        <p:sp>
          <p:nvSpPr>
            <p:cNvPr id="3" name="Freeform 3"/>
            <p:cNvSpPr/>
            <p:nvPr/>
          </p:nvSpPr>
          <p:spPr>
            <a:xfrm>
              <a:off x="0" y="0"/>
              <a:ext cx="2237871" cy="3253722"/>
            </a:xfrm>
            <a:custGeom>
              <a:avLst/>
              <a:gdLst/>
              <a:ahLst/>
              <a:cxnLst/>
              <a:rect l="l" t="t" r="r" b="b"/>
              <a:pathLst>
                <a:path w="2237871" h="3253722">
                  <a:moveTo>
                    <a:pt x="2113411" y="3253722"/>
                  </a:moveTo>
                  <a:lnTo>
                    <a:pt x="124460" y="3253722"/>
                  </a:lnTo>
                  <a:cubicBezTo>
                    <a:pt x="55880" y="3253722"/>
                    <a:pt x="0" y="3197842"/>
                    <a:pt x="0" y="3129262"/>
                  </a:cubicBezTo>
                  <a:lnTo>
                    <a:pt x="0" y="124460"/>
                  </a:lnTo>
                  <a:cubicBezTo>
                    <a:pt x="0" y="55880"/>
                    <a:pt x="55880" y="0"/>
                    <a:pt x="124460" y="0"/>
                  </a:cubicBezTo>
                  <a:lnTo>
                    <a:pt x="2113411" y="0"/>
                  </a:lnTo>
                  <a:cubicBezTo>
                    <a:pt x="2181991" y="0"/>
                    <a:pt x="2237871" y="55880"/>
                    <a:pt x="2237871" y="124460"/>
                  </a:cubicBezTo>
                  <a:lnTo>
                    <a:pt x="2237871" y="3129262"/>
                  </a:lnTo>
                  <a:cubicBezTo>
                    <a:pt x="2237871" y="3197842"/>
                    <a:pt x="2181991" y="3253722"/>
                    <a:pt x="2113411" y="3253722"/>
                  </a:cubicBezTo>
                  <a:close/>
                </a:path>
              </a:pathLst>
            </a:custGeom>
            <a:solidFill>
              <a:srgbClr val="F2F2F4"/>
            </a:solidFill>
          </p:spPr>
        </p:sp>
      </p:grpSp>
      <p:sp>
        <p:nvSpPr>
          <p:cNvPr id="4" name="TextBox 4"/>
          <p:cNvSpPr txBox="1"/>
          <p:nvPr/>
        </p:nvSpPr>
        <p:spPr>
          <a:xfrm>
            <a:off x="1485032" y="3372929"/>
            <a:ext cx="3052070" cy="3443605"/>
          </a:xfrm>
          <a:prstGeom prst="rect">
            <a:avLst/>
          </a:prstGeom>
        </p:spPr>
        <p:txBody>
          <a:bodyPr lIns="0" tIns="0" rIns="0" bIns="0" rtlCol="0" anchor="t">
            <a:spAutoFit/>
          </a:bodyPr>
          <a:lstStyle/>
          <a:p>
            <a:pPr marL="0" lvl="0" indent="0" algn="ctr">
              <a:lnSpc>
                <a:spcPts val="3919"/>
              </a:lnSpc>
              <a:spcBef>
                <a:spcPct val="0"/>
              </a:spcBef>
            </a:pPr>
            <a:r>
              <a:rPr lang="en-US" sz="2800">
                <a:solidFill>
                  <a:srgbClr val="000000"/>
                </a:solidFill>
                <a:latin typeface="Cantora One"/>
              </a:rPr>
              <a:t> Listening to professionals in the field for years was an advantage but also consulting other colleagues was invaluable.</a:t>
            </a:r>
          </a:p>
        </p:txBody>
      </p:sp>
      <p:grpSp>
        <p:nvGrpSpPr>
          <p:cNvPr id="5" name="Group 5"/>
          <p:cNvGrpSpPr/>
          <p:nvPr/>
        </p:nvGrpSpPr>
        <p:grpSpPr>
          <a:xfrm>
            <a:off x="5141144" y="3123729"/>
            <a:ext cx="3964734" cy="5764471"/>
            <a:chOff x="0" y="0"/>
            <a:chExt cx="2237871" cy="3253722"/>
          </a:xfrm>
        </p:grpSpPr>
        <p:sp>
          <p:nvSpPr>
            <p:cNvPr id="6" name="Freeform 6"/>
            <p:cNvSpPr/>
            <p:nvPr/>
          </p:nvSpPr>
          <p:spPr>
            <a:xfrm>
              <a:off x="0" y="0"/>
              <a:ext cx="2237871" cy="3253722"/>
            </a:xfrm>
            <a:custGeom>
              <a:avLst/>
              <a:gdLst/>
              <a:ahLst/>
              <a:cxnLst/>
              <a:rect l="l" t="t" r="r" b="b"/>
              <a:pathLst>
                <a:path w="2237871" h="3253722">
                  <a:moveTo>
                    <a:pt x="2113411" y="3253722"/>
                  </a:moveTo>
                  <a:lnTo>
                    <a:pt x="124460" y="3253722"/>
                  </a:lnTo>
                  <a:cubicBezTo>
                    <a:pt x="55880" y="3253722"/>
                    <a:pt x="0" y="3197842"/>
                    <a:pt x="0" y="3129262"/>
                  </a:cubicBezTo>
                  <a:lnTo>
                    <a:pt x="0" y="124460"/>
                  </a:lnTo>
                  <a:cubicBezTo>
                    <a:pt x="0" y="55880"/>
                    <a:pt x="55880" y="0"/>
                    <a:pt x="124460" y="0"/>
                  </a:cubicBezTo>
                  <a:lnTo>
                    <a:pt x="2113411" y="0"/>
                  </a:lnTo>
                  <a:cubicBezTo>
                    <a:pt x="2181991" y="0"/>
                    <a:pt x="2237871" y="55880"/>
                    <a:pt x="2237871" y="124460"/>
                  </a:cubicBezTo>
                  <a:lnTo>
                    <a:pt x="2237871" y="3129262"/>
                  </a:lnTo>
                  <a:cubicBezTo>
                    <a:pt x="2237871" y="3197842"/>
                    <a:pt x="2181991" y="3253722"/>
                    <a:pt x="2113411" y="3253722"/>
                  </a:cubicBezTo>
                  <a:close/>
                </a:path>
              </a:pathLst>
            </a:custGeom>
            <a:solidFill>
              <a:srgbClr val="F2F2F4"/>
            </a:solidFill>
          </p:spPr>
        </p:sp>
      </p:grpSp>
      <p:sp>
        <p:nvSpPr>
          <p:cNvPr id="7" name="TextBox 7"/>
          <p:cNvSpPr txBox="1"/>
          <p:nvPr/>
        </p:nvSpPr>
        <p:spPr>
          <a:xfrm>
            <a:off x="5597476" y="3353879"/>
            <a:ext cx="3052070" cy="5443855"/>
          </a:xfrm>
          <a:prstGeom prst="rect">
            <a:avLst/>
          </a:prstGeom>
        </p:spPr>
        <p:txBody>
          <a:bodyPr lIns="0" tIns="0" rIns="0" bIns="0" rtlCol="0" anchor="t">
            <a:spAutoFit/>
          </a:bodyPr>
          <a:lstStyle/>
          <a:p>
            <a:pPr algn="ctr">
              <a:lnSpc>
                <a:spcPts val="3919"/>
              </a:lnSpc>
            </a:pPr>
            <a:r>
              <a:rPr lang="en-US" sz="2799">
                <a:solidFill>
                  <a:srgbClr val="000000"/>
                </a:solidFill>
                <a:latin typeface="Cantora One"/>
              </a:rPr>
              <a:t>Using previous course evaluations and feedback provided insight into instructional gaps. Tips and additional resources were added to the platform to address those difficulties.</a:t>
            </a:r>
          </a:p>
          <a:p>
            <a:pPr marL="0" lvl="0" indent="0" algn="ctr">
              <a:lnSpc>
                <a:spcPts val="3919"/>
              </a:lnSpc>
              <a:spcBef>
                <a:spcPct val="0"/>
              </a:spcBef>
            </a:pPr>
            <a:endParaRPr lang="en-US" sz="2799">
              <a:solidFill>
                <a:srgbClr val="000000"/>
              </a:solidFill>
              <a:latin typeface="Cantora One"/>
            </a:endParaRPr>
          </a:p>
        </p:txBody>
      </p:sp>
      <p:grpSp>
        <p:nvGrpSpPr>
          <p:cNvPr id="8" name="Group 8"/>
          <p:cNvGrpSpPr/>
          <p:nvPr/>
        </p:nvGrpSpPr>
        <p:grpSpPr>
          <a:xfrm>
            <a:off x="9196116" y="3123729"/>
            <a:ext cx="3964734" cy="5764471"/>
            <a:chOff x="0" y="0"/>
            <a:chExt cx="2237871" cy="3253722"/>
          </a:xfrm>
        </p:grpSpPr>
        <p:sp>
          <p:nvSpPr>
            <p:cNvPr id="9" name="Freeform 9"/>
            <p:cNvSpPr/>
            <p:nvPr/>
          </p:nvSpPr>
          <p:spPr>
            <a:xfrm>
              <a:off x="0" y="0"/>
              <a:ext cx="2237871" cy="3253722"/>
            </a:xfrm>
            <a:custGeom>
              <a:avLst/>
              <a:gdLst/>
              <a:ahLst/>
              <a:cxnLst/>
              <a:rect l="l" t="t" r="r" b="b"/>
              <a:pathLst>
                <a:path w="2237871" h="3253722">
                  <a:moveTo>
                    <a:pt x="2113411" y="3253722"/>
                  </a:moveTo>
                  <a:lnTo>
                    <a:pt x="124460" y="3253722"/>
                  </a:lnTo>
                  <a:cubicBezTo>
                    <a:pt x="55880" y="3253722"/>
                    <a:pt x="0" y="3197842"/>
                    <a:pt x="0" y="3129262"/>
                  </a:cubicBezTo>
                  <a:lnTo>
                    <a:pt x="0" y="124460"/>
                  </a:lnTo>
                  <a:cubicBezTo>
                    <a:pt x="0" y="55880"/>
                    <a:pt x="55880" y="0"/>
                    <a:pt x="124460" y="0"/>
                  </a:cubicBezTo>
                  <a:lnTo>
                    <a:pt x="2113411" y="0"/>
                  </a:lnTo>
                  <a:cubicBezTo>
                    <a:pt x="2181991" y="0"/>
                    <a:pt x="2237871" y="55880"/>
                    <a:pt x="2237871" y="124460"/>
                  </a:cubicBezTo>
                  <a:lnTo>
                    <a:pt x="2237871" y="3129262"/>
                  </a:lnTo>
                  <a:cubicBezTo>
                    <a:pt x="2237871" y="3197842"/>
                    <a:pt x="2181991" y="3253722"/>
                    <a:pt x="2113411" y="3253722"/>
                  </a:cubicBezTo>
                  <a:close/>
                </a:path>
              </a:pathLst>
            </a:custGeom>
            <a:solidFill>
              <a:srgbClr val="F2F2F4"/>
            </a:solidFill>
          </p:spPr>
        </p:sp>
      </p:grpSp>
      <p:sp>
        <p:nvSpPr>
          <p:cNvPr id="10" name="TextBox 10"/>
          <p:cNvSpPr txBox="1"/>
          <p:nvPr/>
        </p:nvSpPr>
        <p:spPr>
          <a:xfrm>
            <a:off x="9652448" y="3353879"/>
            <a:ext cx="3052070" cy="5939155"/>
          </a:xfrm>
          <a:prstGeom prst="rect">
            <a:avLst/>
          </a:prstGeom>
        </p:spPr>
        <p:txBody>
          <a:bodyPr lIns="0" tIns="0" rIns="0" bIns="0" rtlCol="0" anchor="t">
            <a:spAutoFit/>
          </a:bodyPr>
          <a:lstStyle/>
          <a:p>
            <a:pPr algn="ctr">
              <a:lnSpc>
                <a:spcPts val="3919"/>
              </a:lnSpc>
            </a:pPr>
            <a:r>
              <a:rPr lang="en-US" sz="2799">
                <a:solidFill>
                  <a:srgbClr val="000000"/>
                </a:solidFill>
                <a:latin typeface="Cantora One"/>
              </a:rPr>
              <a:t>Working with designers who not only had great instructional design skills but who were also interested in the course content allowed the online classes to be much more engaging and interactive. </a:t>
            </a:r>
          </a:p>
          <a:p>
            <a:pPr marL="0" lvl="0" indent="0" algn="ctr">
              <a:lnSpc>
                <a:spcPts val="3919"/>
              </a:lnSpc>
              <a:spcBef>
                <a:spcPct val="0"/>
              </a:spcBef>
            </a:pPr>
            <a:endParaRPr lang="en-US" sz="2799">
              <a:solidFill>
                <a:srgbClr val="000000"/>
              </a:solidFill>
              <a:latin typeface="Cantora One"/>
            </a:endParaRPr>
          </a:p>
        </p:txBody>
      </p:sp>
      <p:grpSp>
        <p:nvGrpSpPr>
          <p:cNvPr id="11" name="Group 11"/>
          <p:cNvGrpSpPr/>
          <p:nvPr/>
        </p:nvGrpSpPr>
        <p:grpSpPr>
          <a:xfrm>
            <a:off x="13294566" y="3123729"/>
            <a:ext cx="3964734" cy="5764471"/>
            <a:chOff x="0" y="0"/>
            <a:chExt cx="2237871" cy="3253722"/>
          </a:xfrm>
        </p:grpSpPr>
        <p:sp>
          <p:nvSpPr>
            <p:cNvPr id="12" name="Freeform 12"/>
            <p:cNvSpPr/>
            <p:nvPr/>
          </p:nvSpPr>
          <p:spPr>
            <a:xfrm>
              <a:off x="0" y="0"/>
              <a:ext cx="2237871" cy="3253722"/>
            </a:xfrm>
            <a:custGeom>
              <a:avLst/>
              <a:gdLst/>
              <a:ahLst/>
              <a:cxnLst/>
              <a:rect l="l" t="t" r="r" b="b"/>
              <a:pathLst>
                <a:path w="2237871" h="3253722">
                  <a:moveTo>
                    <a:pt x="2113411" y="3253722"/>
                  </a:moveTo>
                  <a:lnTo>
                    <a:pt x="124460" y="3253722"/>
                  </a:lnTo>
                  <a:cubicBezTo>
                    <a:pt x="55880" y="3253722"/>
                    <a:pt x="0" y="3197842"/>
                    <a:pt x="0" y="3129262"/>
                  </a:cubicBezTo>
                  <a:lnTo>
                    <a:pt x="0" y="124460"/>
                  </a:lnTo>
                  <a:cubicBezTo>
                    <a:pt x="0" y="55880"/>
                    <a:pt x="55880" y="0"/>
                    <a:pt x="124460" y="0"/>
                  </a:cubicBezTo>
                  <a:lnTo>
                    <a:pt x="2113411" y="0"/>
                  </a:lnTo>
                  <a:cubicBezTo>
                    <a:pt x="2181991" y="0"/>
                    <a:pt x="2237871" y="55880"/>
                    <a:pt x="2237871" y="124460"/>
                  </a:cubicBezTo>
                  <a:lnTo>
                    <a:pt x="2237871" y="3129262"/>
                  </a:lnTo>
                  <a:cubicBezTo>
                    <a:pt x="2237871" y="3197842"/>
                    <a:pt x="2181991" y="3253722"/>
                    <a:pt x="2113411" y="3253722"/>
                  </a:cubicBezTo>
                  <a:close/>
                </a:path>
              </a:pathLst>
            </a:custGeom>
            <a:solidFill>
              <a:srgbClr val="F2F2F4"/>
            </a:solidFill>
          </p:spPr>
        </p:sp>
      </p:grpSp>
      <p:sp>
        <p:nvSpPr>
          <p:cNvPr id="13" name="TextBox 13"/>
          <p:cNvSpPr txBox="1"/>
          <p:nvPr/>
        </p:nvSpPr>
        <p:spPr>
          <a:xfrm>
            <a:off x="13750898" y="3353879"/>
            <a:ext cx="3052070" cy="5443855"/>
          </a:xfrm>
          <a:prstGeom prst="rect">
            <a:avLst/>
          </a:prstGeom>
        </p:spPr>
        <p:txBody>
          <a:bodyPr lIns="0" tIns="0" rIns="0" bIns="0" rtlCol="0" anchor="t">
            <a:spAutoFit/>
          </a:bodyPr>
          <a:lstStyle/>
          <a:p>
            <a:pPr algn="ctr">
              <a:lnSpc>
                <a:spcPts val="3919"/>
              </a:lnSpc>
            </a:pPr>
            <a:r>
              <a:rPr lang="en-US" sz="2799">
                <a:solidFill>
                  <a:srgbClr val="000000"/>
                </a:solidFill>
                <a:latin typeface="Cantora One"/>
              </a:rPr>
              <a:t>  Differentiated projects through various media clearly demonstrated a students’ background knowledge, understanding, and skill.</a:t>
            </a:r>
          </a:p>
          <a:p>
            <a:pPr marL="0" lvl="0" indent="0" algn="ctr">
              <a:lnSpc>
                <a:spcPts val="3919"/>
              </a:lnSpc>
              <a:spcBef>
                <a:spcPct val="0"/>
              </a:spcBef>
            </a:pPr>
            <a:endParaRPr lang="en-US" sz="2799">
              <a:solidFill>
                <a:srgbClr val="000000"/>
              </a:solidFill>
              <a:latin typeface="Cantora One"/>
            </a:endParaRPr>
          </a:p>
        </p:txBody>
      </p:sp>
      <p:grpSp>
        <p:nvGrpSpPr>
          <p:cNvPr id="14" name="Group 14"/>
          <p:cNvGrpSpPr/>
          <p:nvPr/>
        </p:nvGrpSpPr>
        <p:grpSpPr>
          <a:xfrm>
            <a:off x="1176410" y="340520"/>
            <a:ext cx="16203421" cy="2096171"/>
            <a:chOff x="0" y="0"/>
            <a:chExt cx="9145928" cy="1183172"/>
          </a:xfrm>
        </p:grpSpPr>
        <p:sp>
          <p:nvSpPr>
            <p:cNvPr id="15" name="Freeform 15"/>
            <p:cNvSpPr/>
            <p:nvPr/>
          </p:nvSpPr>
          <p:spPr>
            <a:xfrm>
              <a:off x="0" y="0"/>
              <a:ext cx="9145929" cy="1183172"/>
            </a:xfrm>
            <a:custGeom>
              <a:avLst/>
              <a:gdLst/>
              <a:ahLst/>
              <a:cxnLst/>
              <a:rect l="l" t="t" r="r" b="b"/>
              <a:pathLst>
                <a:path w="9145929" h="1183172">
                  <a:moveTo>
                    <a:pt x="9021468" y="1183172"/>
                  </a:moveTo>
                  <a:lnTo>
                    <a:pt x="124460" y="1183172"/>
                  </a:lnTo>
                  <a:cubicBezTo>
                    <a:pt x="55880" y="1183172"/>
                    <a:pt x="0" y="1127292"/>
                    <a:pt x="0" y="1058712"/>
                  </a:cubicBezTo>
                  <a:lnTo>
                    <a:pt x="0" y="124460"/>
                  </a:lnTo>
                  <a:cubicBezTo>
                    <a:pt x="0" y="55880"/>
                    <a:pt x="55880" y="0"/>
                    <a:pt x="124460" y="0"/>
                  </a:cubicBezTo>
                  <a:lnTo>
                    <a:pt x="9021469" y="0"/>
                  </a:lnTo>
                  <a:cubicBezTo>
                    <a:pt x="9090048" y="0"/>
                    <a:pt x="9145929" y="55880"/>
                    <a:pt x="9145929" y="124460"/>
                  </a:cubicBezTo>
                  <a:lnTo>
                    <a:pt x="9145929" y="1058712"/>
                  </a:lnTo>
                  <a:cubicBezTo>
                    <a:pt x="9145929" y="1127292"/>
                    <a:pt x="9090048" y="1183172"/>
                    <a:pt x="9021469" y="1183172"/>
                  </a:cubicBezTo>
                  <a:close/>
                </a:path>
              </a:pathLst>
            </a:custGeom>
            <a:solidFill>
              <a:srgbClr val="F2F2F4"/>
            </a:solidFill>
          </p:spPr>
        </p:sp>
      </p:grpSp>
      <p:sp>
        <p:nvSpPr>
          <p:cNvPr id="16" name="TextBox 16"/>
          <p:cNvSpPr txBox="1"/>
          <p:nvPr/>
        </p:nvSpPr>
        <p:spPr>
          <a:xfrm>
            <a:off x="1240686" y="917685"/>
            <a:ext cx="15730382" cy="1138047"/>
          </a:xfrm>
          <a:prstGeom prst="rect">
            <a:avLst/>
          </a:prstGeom>
        </p:spPr>
        <p:txBody>
          <a:bodyPr lIns="0" tIns="0" rIns="0" bIns="0" rtlCol="0" anchor="t">
            <a:spAutoFit/>
          </a:bodyPr>
          <a:lstStyle/>
          <a:p>
            <a:pPr algn="ctr">
              <a:lnSpc>
                <a:spcPts val="7704"/>
              </a:lnSpc>
            </a:pPr>
            <a:r>
              <a:rPr lang="en-US" sz="7200">
                <a:solidFill>
                  <a:srgbClr val="242634"/>
                </a:solidFill>
                <a:latin typeface="Chunk Five"/>
              </a:rPr>
              <a:t>Lessons Learned through Design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2F4"/>
        </a:solidFill>
        <a:effectLst/>
      </p:bgPr>
    </p:bg>
    <p:spTree>
      <p:nvGrpSpPr>
        <p:cNvPr id="1" name=""/>
        <p:cNvGrpSpPr/>
        <p:nvPr/>
      </p:nvGrpSpPr>
      <p:grpSpPr>
        <a:xfrm>
          <a:off x="0" y="0"/>
          <a:ext cx="0" cy="0"/>
          <a:chOff x="0" y="0"/>
          <a:chExt cx="0" cy="0"/>
        </a:xfrm>
      </p:grpSpPr>
      <p:grpSp>
        <p:nvGrpSpPr>
          <p:cNvPr id="2" name="Group 2"/>
          <p:cNvGrpSpPr/>
          <p:nvPr/>
        </p:nvGrpSpPr>
        <p:grpSpPr>
          <a:xfrm>
            <a:off x="3679458" y="2430918"/>
            <a:ext cx="10929083" cy="5541507"/>
            <a:chOff x="0" y="0"/>
            <a:chExt cx="2517318" cy="1276387"/>
          </a:xfrm>
        </p:grpSpPr>
        <p:sp>
          <p:nvSpPr>
            <p:cNvPr id="3" name="Freeform 3"/>
            <p:cNvSpPr/>
            <p:nvPr/>
          </p:nvSpPr>
          <p:spPr>
            <a:xfrm>
              <a:off x="0" y="0"/>
              <a:ext cx="2517318" cy="1276387"/>
            </a:xfrm>
            <a:custGeom>
              <a:avLst/>
              <a:gdLst/>
              <a:ahLst/>
              <a:cxnLst/>
              <a:rect l="l" t="t" r="r" b="b"/>
              <a:pathLst>
                <a:path w="2517318" h="1276387">
                  <a:moveTo>
                    <a:pt x="2392858" y="1276387"/>
                  </a:moveTo>
                  <a:lnTo>
                    <a:pt x="124460" y="1276387"/>
                  </a:lnTo>
                  <a:cubicBezTo>
                    <a:pt x="55880" y="1276387"/>
                    <a:pt x="0" y="1220507"/>
                    <a:pt x="0" y="1151927"/>
                  </a:cubicBezTo>
                  <a:lnTo>
                    <a:pt x="0" y="124460"/>
                  </a:lnTo>
                  <a:cubicBezTo>
                    <a:pt x="0" y="55880"/>
                    <a:pt x="55880" y="0"/>
                    <a:pt x="124460" y="0"/>
                  </a:cubicBezTo>
                  <a:lnTo>
                    <a:pt x="2392858" y="0"/>
                  </a:lnTo>
                  <a:cubicBezTo>
                    <a:pt x="2461439" y="0"/>
                    <a:pt x="2517318" y="55880"/>
                    <a:pt x="2517318" y="124460"/>
                  </a:cubicBezTo>
                  <a:lnTo>
                    <a:pt x="2517318" y="1151927"/>
                  </a:lnTo>
                  <a:cubicBezTo>
                    <a:pt x="2517318" y="1220507"/>
                    <a:pt x="2461439" y="1276387"/>
                    <a:pt x="2392858" y="1276387"/>
                  </a:cubicBezTo>
                  <a:close/>
                </a:path>
              </a:pathLst>
            </a:custGeom>
            <a:solidFill>
              <a:srgbClr val="FFFFFF">
                <a:alpha val="87843"/>
              </a:srgbClr>
            </a:solidFill>
          </p:spPr>
        </p:sp>
      </p:grpSp>
      <p:grpSp>
        <p:nvGrpSpPr>
          <p:cNvPr id="4" name="Group 4"/>
          <p:cNvGrpSpPr/>
          <p:nvPr/>
        </p:nvGrpSpPr>
        <p:grpSpPr>
          <a:xfrm>
            <a:off x="3566212" y="2314575"/>
            <a:ext cx="11155577" cy="5657850"/>
            <a:chOff x="0" y="0"/>
            <a:chExt cx="12520288" cy="6350000"/>
          </a:xfrm>
        </p:grpSpPr>
        <p:sp>
          <p:nvSpPr>
            <p:cNvPr id="5" name="Freeform 5"/>
            <p:cNvSpPr/>
            <p:nvPr/>
          </p:nvSpPr>
          <p:spPr>
            <a:xfrm>
              <a:off x="-12700" y="-12700"/>
              <a:ext cx="12545688" cy="6375400"/>
            </a:xfrm>
            <a:custGeom>
              <a:avLst/>
              <a:gdLst/>
              <a:ahLst/>
              <a:cxnLst/>
              <a:rect l="l" t="t" r="r" b="b"/>
              <a:pathLst>
                <a:path w="12545688" h="6375400">
                  <a:moveTo>
                    <a:pt x="11683358" y="0"/>
                  </a:moveTo>
                  <a:lnTo>
                    <a:pt x="862330" y="0"/>
                  </a:lnTo>
                  <a:cubicBezTo>
                    <a:pt x="389890" y="0"/>
                    <a:pt x="0" y="389890"/>
                    <a:pt x="0" y="862330"/>
                  </a:cubicBezTo>
                  <a:lnTo>
                    <a:pt x="0" y="5513070"/>
                  </a:lnTo>
                  <a:cubicBezTo>
                    <a:pt x="0" y="5985510"/>
                    <a:pt x="389890" y="6375400"/>
                    <a:pt x="862330" y="6375400"/>
                  </a:cubicBezTo>
                  <a:lnTo>
                    <a:pt x="11683358" y="6375400"/>
                  </a:lnTo>
                  <a:cubicBezTo>
                    <a:pt x="12155798" y="6375400"/>
                    <a:pt x="12545688" y="5985510"/>
                    <a:pt x="12545688" y="5513070"/>
                  </a:cubicBezTo>
                  <a:lnTo>
                    <a:pt x="12545688" y="862330"/>
                  </a:lnTo>
                  <a:cubicBezTo>
                    <a:pt x="12545688" y="389890"/>
                    <a:pt x="12155798" y="0"/>
                    <a:pt x="11683358" y="0"/>
                  </a:cubicBezTo>
                  <a:close/>
                  <a:moveTo>
                    <a:pt x="12355188" y="927100"/>
                  </a:moveTo>
                  <a:lnTo>
                    <a:pt x="12355188" y="5513070"/>
                  </a:lnTo>
                  <a:cubicBezTo>
                    <a:pt x="12355188" y="5880100"/>
                    <a:pt x="12050388" y="6184900"/>
                    <a:pt x="11683358" y="6184900"/>
                  </a:cubicBezTo>
                  <a:lnTo>
                    <a:pt x="862330" y="6184900"/>
                  </a:lnTo>
                  <a:cubicBezTo>
                    <a:pt x="495300" y="6184900"/>
                    <a:pt x="190500" y="5880100"/>
                    <a:pt x="190500" y="5513070"/>
                  </a:cubicBezTo>
                  <a:lnTo>
                    <a:pt x="190500" y="862330"/>
                  </a:lnTo>
                  <a:cubicBezTo>
                    <a:pt x="190500" y="495300"/>
                    <a:pt x="495300" y="190500"/>
                    <a:pt x="862330" y="190500"/>
                  </a:cubicBezTo>
                  <a:lnTo>
                    <a:pt x="11683358" y="190500"/>
                  </a:lnTo>
                  <a:cubicBezTo>
                    <a:pt x="12050388" y="190500"/>
                    <a:pt x="12355188" y="495300"/>
                    <a:pt x="12355188" y="862330"/>
                  </a:cubicBezTo>
                  <a:lnTo>
                    <a:pt x="12355188" y="927100"/>
                  </a:lnTo>
                  <a:close/>
                </a:path>
              </a:pathLst>
            </a:custGeom>
            <a:solidFill>
              <a:srgbClr val="000000"/>
            </a:solidFill>
          </p:spPr>
        </p:sp>
      </p:grpSp>
      <p:sp>
        <p:nvSpPr>
          <p:cNvPr id="6" name="TextBox 6"/>
          <p:cNvSpPr txBox="1"/>
          <p:nvPr/>
        </p:nvSpPr>
        <p:spPr>
          <a:xfrm>
            <a:off x="3679458" y="3069910"/>
            <a:ext cx="10929083" cy="1013455"/>
          </a:xfrm>
          <a:prstGeom prst="rect">
            <a:avLst/>
          </a:prstGeom>
        </p:spPr>
        <p:txBody>
          <a:bodyPr lIns="0" tIns="0" rIns="0" bIns="0" rtlCol="0" anchor="t">
            <a:spAutoFit/>
          </a:bodyPr>
          <a:lstStyle/>
          <a:p>
            <a:pPr algn="ctr">
              <a:lnSpc>
                <a:spcPts val="6330"/>
              </a:lnSpc>
            </a:pPr>
            <a:r>
              <a:rPr lang="en-US" sz="7112">
                <a:solidFill>
                  <a:srgbClr val="000000"/>
                </a:solidFill>
                <a:latin typeface="Chunk Five Bold"/>
              </a:rPr>
              <a:t>Thank You </a:t>
            </a:r>
          </a:p>
        </p:txBody>
      </p:sp>
      <p:pic>
        <p:nvPicPr>
          <p:cNvPr id="7" name="Picture 7"/>
          <p:cNvPicPr>
            <a:picLocks noChangeAspect="1"/>
          </p:cNvPicPr>
          <p:nvPr/>
        </p:nvPicPr>
        <p:blipFill>
          <a:blip r:embed="rId2"/>
          <a:srcRect/>
          <a:stretch>
            <a:fillRect/>
          </a:stretch>
        </p:blipFill>
        <p:spPr>
          <a:xfrm>
            <a:off x="215195" y="7268541"/>
            <a:ext cx="3736109" cy="2841000"/>
          </a:xfrm>
          <a:prstGeom prst="rect">
            <a:avLst/>
          </a:prstGeom>
        </p:spPr>
      </p:pic>
      <p:sp>
        <p:nvSpPr>
          <p:cNvPr id="8" name="TextBox 8"/>
          <p:cNvSpPr txBox="1"/>
          <p:nvPr/>
        </p:nvSpPr>
        <p:spPr>
          <a:xfrm>
            <a:off x="5816695" y="4141681"/>
            <a:ext cx="6654610" cy="2776001"/>
          </a:xfrm>
          <a:prstGeom prst="rect">
            <a:avLst/>
          </a:prstGeom>
        </p:spPr>
        <p:txBody>
          <a:bodyPr lIns="0" tIns="0" rIns="0" bIns="0" rtlCol="0" anchor="t">
            <a:spAutoFit/>
          </a:bodyPr>
          <a:lstStyle/>
          <a:p>
            <a:pPr algn="ctr">
              <a:lnSpc>
                <a:spcPts val="4492"/>
              </a:lnSpc>
            </a:pPr>
            <a:r>
              <a:rPr lang="en-US" sz="3208">
                <a:solidFill>
                  <a:srgbClr val="242634"/>
                </a:solidFill>
                <a:latin typeface="Cantora One Bold"/>
              </a:rPr>
              <a:t>Stefanie McKoy</a:t>
            </a:r>
          </a:p>
          <a:p>
            <a:pPr algn="ctr">
              <a:lnSpc>
                <a:spcPts val="4492"/>
              </a:lnSpc>
            </a:pPr>
            <a:endParaRPr lang="en-US" sz="3208">
              <a:solidFill>
                <a:srgbClr val="242634"/>
              </a:solidFill>
              <a:latin typeface="Cantora One Bold"/>
            </a:endParaRPr>
          </a:p>
          <a:p>
            <a:pPr algn="ctr">
              <a:lnSpc>
                <a:spcPts val="4492"/>
              </a:lnSpc>
            </a:pPr>
            <a:r>
              <a:rPr lang="en-US" sz="3208">
                <a:solidFill>
                  <a:srgbClr val="242634"/>
                </a:solidFill>
                <a:latin typeface="Cantora One Bold"/>
              </a:rPr>
              <a:t>slgordon@uark.edu</a:t>
            </a:r>
          </a:p>
          <a:p>
            <a:pPr algn="ctr">
              <a:lnSpc>
                <a:spcPts val="4492"/>
              </a:lnSpc>
            </a:pPr>
            <a:r>
              <a:rPr lang="en-US" sz="3208">
                <a:solidFill>
                  <a:srgbClr val="242634"/>
                </a:solidFill>
                <a:latin typeface="Cantora One Bold"/>
              </a:rPr>
              <a:t>www.stefaniemckoy.com</a:t>
            </a:r>
          </a:p>
          <a:p>
            <a:pPr algn="ctr">
              <a:lnSpc>
                <a:spcPts val="4492"/>
              </a:lnSpc>
              <a:spcBef>
                <a:spcPct val="0"/>
              </a:spcBef>
            </a:pPr>
            <a:r>
              <a:rPr lang="en-US" sz="3208">
                <a:solidFill>
                  <a:srgbClr val="242634"/>
                </a:solidFill>
                <a:latin typeface="Cantora One Bold"/>
              </a:rPr>
              <a:t>Twitter:@Stefanie_McKoy</a:t>
            </a:r>
          </a:p>
        </p:txBody>
      </p:sp>
      <p:pic>
        <p:nvPicPr>
          <p:cNvPr id="9" name="Picture 9"/>
          <p:cNvPicPr>
            <a:picLocks noChangeAspect="1"/>
          </p:cNvPicPr>
          <p:nvPr/>
        </p:nvPicPr>
        <p:blipFill>
          <a:blip r:embed="rId3"/>
          <a:srcRect/>
          <a:stretch>
            <a:fillRect/>
          </a:stretch>
        </p:blipFill>
        <p:spPr>
          <a:xfrm>
            <a:off x="15256585" y="7365261"/>
            <a:ext cx="2664349" cy="27442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807</Words>
  <Application>Microsoft Office PowerPoint</Application>
  <PresentationFormat>Custom</PresentationFormat>
  <Paragraphs>90</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Chunk Five Bold</vt:lpstr>
      <vt:lpstr>Arimo Bold</vt:lpstr>
      <vt:lpstr>Arial</vt:lpstr>
      <vt:lpstr>Schoolbell</vt:lpstr>
      <vt:lpstr>Calibri</vt:lpstr>
      <vt:lpstr>Cantora One Bold</vt:lpstr>
      <vt:lpstr>Permanent Marker</vt:lpstr>
      <vt:lpstr>Chunk Five</vt:lpstr>
      <vt:lpstr>Cantora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Interactive Participation: Developing a Gifted and Talented Teacher Preparation Program</dc:title>
  <dc:creator>Stefanie McKoy</dc:creator>
  <cp:lastModifiedBy>Stefanie McKoy</cp:lastModifiedBy>
  <cp:revision>2</cp:revision>
  <dcterms:created xsi:type="dcterms:W3CDTF">2006-08-16T00:00:00Z</dcterms:created>
  <dcterms:modified xsi:type="dcterms:W3CDTF">2022-02-09T18:39:09Z</dcterms:modified>
  <dc:identifier>DAE3U6RNAjE</dc:identifier>
</cp:coreProperties>
</file>